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6" r:id="rId1"/>
  </p:sldMasterIdLst>
  <p:notesMasterIdLst>
    <p:notesMasterId r:id="rId38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7" r:id="rId29"/>
    <p:sldId id="313" r:id="rId30"/>
    <p:sldId id="318" r:id="rId31"/>
    <p:sldId id="319" r:id="rId32"/>
    <p:sldId id="321" r:id="rId33"/>
    <p:sldId id="322" r:id="rId34"/>
    <p:sldId id="320" r:id="rId35"/>
    <p:sldId id="315" r:id="rId36"/>
    <p:sldId id="316" r:id="rId3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9"/>
      <p:bold r:id="rId40"/>
      <p:italic r:id="rId41"/>
      <p:boldItalic r:id="rId42"/>
    </p:embeddedFont>
    <p:embeddedFont>
      <p:font typeface="Inter" panose="020B0604020202020204" charset="0"/>
      <p:regular r:id="rId43"/>
      <p:bold r:id="rId44"/>
    </p:embeddedFont>
    <p:embeddedFont>
      <p:font typeface="Playfair Display" panose="020F0502020204030204" pitchFamily="2" charset="0"/>
      <p:regular r:id="rId45"/>
      <p:bold r:id="rId46"/>
      <p:italic r:id="rId47"/>
      <p:boldItalic r:id="rId48"/>
    </p:embeddedFont>
    <p:embeddedFont>
      <p:font typeface="Proxima Nova" panose="020B0604020202020204" charset="0"/>
      <p:regular r:id="rId49"/>
      <p:bold r:id="rId50"/>
      <p:italic r:id="rId51"/>
      <p:boldItalic r:id="rId52"/>
    </p:embeddedFont>
    <p:embeddedFont>
      <p:font typeface="Proxima Nova Semibold" panose="020B0604020202020204" charset="0"/>
      <p:regular r:id="rId53"/>
      <p:bold r:id="rId54"/>
      <p:italic r:id="rId55"/>
      <p:boldItalic r:id="rId56"/>
    </p:embeddedFont>
    <p:embeddedFont>
      <p:font typeface="Wingdings 3" panose="05040102010807070707" pitchFamily="18" charset="2"/>
      <p:regular r:id="rId5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eted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39D7E-568D-4F54-818D-F33208119434}" v="24" dt="2025-11-03T17:56:23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58"/>
  </p:normalViewPr>
  <p:slideViewPr>
    <p:cSldViewPr snapToGrid="0">
      <p:cViewPr varScale="1">
        <p:scale>
          <a:sx n="133" d="100"/>
          <a:sy n="133" d="100"/>
        </p:scale>
        <p:origin x="9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d7d5824d0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4d7d5824d0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d7d5824d0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4d7d5824d0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d7d5824d0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4d7d5824d0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d7d5824d0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4d7d5824d0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4d7d5824d0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4d7d5824d0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4d7d5824d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4d7d5824d0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d7d5824d0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4d7d5824d0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4d7d5824d0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4d7d5824d0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4d7d5824d0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4d7d5824d0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4d7d5824d0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4d7d5824d0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e5008e6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ce5008e6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e3b12e3d2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e3b12e3d2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4d7d5824d0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4d7d5824d0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d7d5824d0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4d7d5824d0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e3b12e3d2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e3b12e3d2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d7d5824d0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d7d5824d0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4d7d5824d0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4d7d5824d0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4d7d5824d0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4d7d5824d0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4d7d5824d0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4d7d5824d0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357C24E6-5B94-F73C-2D20-BFADAE7E7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4d7d5824d0_0_416:notes">
            <a:extLst>
              <a:ext uri="{FF2B5EF4-FFF2-40B4-BE49-F238E27FC236}">
                <a16:creationId xmlns:a16="http://schemas.microsoft.com/office/drawing/2014/main" id="{50565DF4-63F8-07FC-0054-0714FF512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4d7d5824d0_0_416:notes">
            <a:extLst>
              <a:ext uri="{FF2B5EF4-FFF2-40B4-BE49-F238E27FC236}">
                <a16:creationId xmlns:a16="http://schemas.microsoft.com/office/drawing/2014/main" id="{6F4ECDF0-D268-F795-AD87-2BBC8E0A60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066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4d7d5824d0_1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4d7d5824d0_1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d7d5824d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d7d5824d0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>
          <a:extLst>
            <a:ext uri="{FF2B5EF4-FFF2-40B4-BE49-F238E27FC236}">
              <a16:creationId xmlns:a16="http://schemas.microsoft.com/office/drawing/2014/main" id="{871A1ECF-3640-5F62-CBA8-0F8E77669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4d7d5824d0_10_19:notes">
            <a:extLst>
              <a:ext uri="{FF2B5EF4-FFF2-40B4-BE49-F238E27FC236}">
                <a16:creationId xmlns:a16="http://schemas.microsoft.com/office/drawing/2014/main" id="{280D5AE2-D0DC-3DA0-DB82-1E70321E85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4d7d5824d0_10_19:notes">
            <a:extLst>
              <a:ext uri="{FF2B5EF4-FFF2-40B4-BE49-F238E27FC236}">
                <a16:creationId xmlns:a16="http://schemas.microsoft.com/office/drawing/2014/main" id="{0B0525F9-FC52-012B-59C6-DA5AE785AA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716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>
          <a:extLst>
            <a:ext uri="{FF2B5EF4-FFF2-40B4-BE49-F238E27FC236}">
              <a16:creationId xmlns:a16="http://schemas.microsoft.com/office/drawing/2014/main" id="{D933E0C9-7DA6-614C-2317-7B9BEFA34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4d7d5824d0_10_19:notes">
            <a:extLst>
              <a:ext uri="{FF2B5EF4-FFF2-40B4-BE49-F238E27FC236}">
                <a16:creationId xmlns:a16="http://schemas.microsoft.com/office/drawing/2014/main" id="{88E8F3B4-21DC-CC25-B8F4-39FD392500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4d7d5824d0_10_19:notes">
            <a:extLst>
              <a:ext uri="{FF2B5EF4-FFF2-40B4-BE49-F238E27FC236}">
                <a16:creationId xmlns:a16="http://schemas.microsoft.com/office/drawing/2014/main" id="{D2D82031-CE85-AA72-163B-F29FB9B6AE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522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>
          <a:extLst>
            <a:ext uri="{FF2B5EF4-FFF2-40B4-BE49-F238E27FC236}">
              <a16:creationId xmlns:a16="http://schemas.microsoft.com/office/drawing/2014/main" id="{E5A0FED1-59E2-3A7A-2532-DF3498720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4d7d5824d0_10_19:notes">
            <a:extLst>
              <a:ext uri="{FF2B5EF4-FFF2-40B4-BE49-F238E27FC236}">
                <a16:creationId xmlns:a16="http://schemas.microsoft.com/office/drawing/2014/main" id="{E6754B6D-929F-A73C-812D-13EFF114AD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4d7d5824d0_10_19:notes">
            <a:extLst>
              <a:ext uri="{FF2B5EF4-FFF2-40B4-BE49-F238E27FC236}">
                <a16:creationId xmlns:a16="http://schemas.microsoft.com/office/drawing/2014/main" id="{8A9FAC8A-0CFA-7285-F08D-B66779A7B9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9131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>
          <a:extLst>
            <a:ext uri="{FF2B5EF4-FFF2-40B4-BE49-F238E27FC236}">
              <a16:creationId xmlns:a16="http://schemas.microsoft.com/office/drawing/2014/main" id="{8057E24D-3858-AF80-4C31-272572920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cebbf6634f_0_11:notes">
            <a:extLst>
              <a:ext uri="{FF2B5EF4-FFF2-40B4-BE49-F238E27FC236}">
                <a16:creationId xmlns:a16="http://schemas.microsoft.com/office/drawing/2014/main" id="{E80E828B-E3DE-4B47-93DD-A03206CAF0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cebbf6634f_0_11:notes">
            <a:extLst>
              <a:ext uri="{FF2B5EF4-FFF2-40B4-BE49-F238E27FC236}">
                <a16:creationId xmlns:a16="http://schemas.microsoft.com/office/drawing/2014/main" id="{1DC1FD86-D5B8-0886-8B70-F3CD0D82D6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25(a-i) are similar to previous data elements, but with a focus on Veterans and Veteran Households: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Veterans: a client is counted as a Veteran when the client is an adult (age 18+) and when Veteran Status = Yes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Veteran Households: a household is considered a Veteran Household when any of the adults in the household has Veteran Status = Yes (for HoH’s latest project stay in report range)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Elements include: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Counts of Chronically Homeless Veterans and CH Vet Households Age, Conditions, Cash Income Type/Change, Benefits Type/Change, and Exit Destination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74808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4d7d5824d0_1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4d7d5824d0_1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26 (a-h) is similar to previous data elements, but with a focus on Chronically Homeless (CH) Clients and Households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 Households determined based on whether any of the adults or heads of household are chronically homeless at project start.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Elements include: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Counts of CH Household and CH Clients per Household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Age, Conditions, Cash Income Type/Change, Benefits Type/Change, and Exit Destination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cebbf6634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cebbf6634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4d7d5824d0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4d7d5824d0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d7d5824d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4d7d5824d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d7d5824d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d7d5824d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4d7d5824d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4d7d5824d0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d7d5824d0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d7d5824d0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4d7d5824d0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4d7d5824d0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B82-F640-480A-9151-277DDFE52E3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584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0828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927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8312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86669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13988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88353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B82-F640-480A-9151-277DDFE52E3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1677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B82-F640-480A-9151-277DDFE52E3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301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1437750" y="2388850"/>
            <a:ext cx="59988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E5EB"/>
              </a:buClr>
              <a:buSzPts val="1100"/>
              <a:buFont typeface="Proxima Nova"/>
              <a:buNone/>
              <a:defRPr>
                <a:solidFill>
                  <a:srgbClr val="E1E5E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793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09249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33641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B82-F640-480A-9151-277DDFE52E3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864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B82-F640-480A-9151-277DDFE52E3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678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49853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B82-F640-480A-9151-277DDFE52E3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235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B82-F640-480A-9151-277DDFE52E3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047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06480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7787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</p:sldLayoutIdLst>
  <p:transition spd="slow">
    <p:fade/>
  </p:transition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ctrTitle"/>
          </p:nvPr>
        </p:nvSpPr>
        <p:spPr>
          <a:xfrm>
            <a:off x="270932" y="1986375"/>
            <a:ext cx="8726311" cy="1234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Annual Performance</a:t>
            </a:r>
            <a:br>
              <a:rPr lang="en-US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lang="en-US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Report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Understanding the APR</a:t>
            </a:r>
            <a:endParaRPr sz="25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/>
          <p:nvPr/>
        </p:nvSpPr>
        <p:spPr>
          <a:xfrm>
            <a:off x="346125" y="406800"/>
            <a:ext cx="72480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6e/6f: Timelines/Inactive Records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8" name="Google Shape;408;p64"/>
          <p:cNvSpPr txBox="1"/>
          <p:nvPr/>
        </p:nvSpPr>
        <p:spPr>
          <a:xfrm>
            <a:off x="346125" y="1442525"/>
            <a:ext cx="3550800" cy="28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Days between project start or exit date and the ONE timestamp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No Contact or Bed Night within 90 days since entry or last Contact/Bed Night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No Bed Night for more than 90 days (all members of household)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9" name="Google Shape;409;p64"/>
          <p:cNvSpPr txBox="1"/>
          <p:nvPr/>
        </p:nvSpPr>
        <p:spPr>
          <a:xfrm>
            <a:off x="3896800" y="1154700"/>
            <a:ext cx="4999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long are we taking to enter enrollments and exits into the </a:t>
            </a:r>
            <a:r>
              <a:rPr lang="en-US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Clarity</a:t>
            </a: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System?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0" name="Google Shape;41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6600" y="1598700"/>
            <a:ext cx="4899699" cy="11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3350" y="3191025"/>
            <a:ext cx="4899699" cy="12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4"/>
          <p:cNvSpPr txBox="1"/>
          <p:nvPr/>
        </p:nvSpPr>
        <p:spPr>
          <a:xfrm>
            <a:off x="3870500" y="2747013"/>
            <a:ext cx="4999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clients in our Street Outreach or NBN Shelter are being counted as inactive and need an update or an exit?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"/>
          <p:cNvSpPr txBox="1"/>
          <p:nvPr/>
        </p:nvSpPr>
        <p:spPr>
          <a:xfrm>
            <a:off x="346125" y="447375"/>
            <a:ext cx="72480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7a/7b: Persons Served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8" name="Google Shape;418;p65"/>
          <p:cNvSpPr txBox="1"/>
          <p:nvPr/>
        </p:nvSpPr>
        <p:spPr>
          <a:xfrm>
            <a:off x="346125" y="1473800"/>
            <a:ext cx="3541200" cy="23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individuals (vs. households)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Unknown household type is when none of the other categorizations can be determined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PIT date counts do not include Emergency Shelter or “Other” project types.</a:t>
            </a:r>
            <a:endParaRPr sz="19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9" name="Google Shape;419;p65"/>
          <p:cNvSpPr txBox="1"/>
          <p:nvPr/>
        </p:nvSpPr>
        <p:spPr>
          <a:xfrm>
            <a:off x="3972538" y="1282925"/>
            <a:ext cx="4999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adults and children did we serve overall, and on the HUD PIT dates?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D651D-0334-722B-E694-07BD45EAD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422" y="1903295"/>
            <a:ext cx="4538453" cy="3027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6"/>
          <p:cNvSpPr txBox="1"/>
          <p:nvPr/>
        </p:nvSpPr>
        <p:spPr>
          <a:xfrm>
            <a:off x="284400" y="437550"/>
            <a:ext cx="72480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8a/8b: Households Served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6" name="Google Shape;426;p66"/>
          <p:cNvSpPr txBox="1"/>
          <p:nvPr/>
        </p:nvSpPr>
        <p:spPr>
          <a:xfrm>
            <a:off x="284400" y="1526973"/>
            <a:ext cx="3365700" cy="2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households (vs. individuals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Unknown Household type is when none of the other categorizations can be determined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PIT date counts include all project types</a:t>
            </a:r>
            <a:endParaRPr sz="19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7" name="Google Shape;427;p66"/>
          <p:cNvSpPr txBox="1"/>
          <p:nvPr/>
        </p:nvSpPr>
        <p:spPr>
          <a:xfrm>
            <a:off x="3798563" y="1442450"/>
            <a:ext cx="4999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households did we serve overall, and on the HUD PIT dates?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5B505-72F2-B2F3-0802-1F1EB760A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178" y="1971958"/>
            <a:ext cx="5248270" cy="2720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7"/>
          <p:cNvSpPr txBox="1"/>
          <p:nvPr/>
        </p:nvSpPr>
        <p:spPr>
          <a:xfrm>
            <a:off x="255900" y="481800"/>
            <a:ext cx="72480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9a/9b: Contacted and Engaged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4" name="Google Shape;434;p67"/>
          <p:cNvSpPr txBox="1"/>
          <p:nvPr/>
        </p:nvSpPr>
        <p:spPr>
          <a:xfrm>
            <a:off x="255900" y="1265875"/>
            <a:ext cx="42675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Applies to Adults/HoH only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“Contacted” means contact service, bed night, or date of engagement (if no contact recorded) - from whole project stay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“First contact” is first contact within the report date range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Persons Engaged table shows contacts but only for clients who have an Engagement Date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Rate calculated by dividing Total Contacted (Q9a) / Total Engaged (Q9b</a:t>
            </a:r>
            <a:r>
              <a:rPr lang="en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5" name="Google Shape;435;p67"/>
          <p:cNvSpPr txBox="1"/>
          <p:nvPr/>
        </p:nvSpPr>
        <p:spPr>
          <a:xfrm>
            <a:off x="4598325" y="1094425"/>
            <a:ext cx="40887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clients were we in contact with and what was their status as first contact?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36" name="Google Shape;43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325" y="1718450"/>
            <a:ext cx="4267626" cy="266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9"/>
          <p:cNvSpPr txBox="1">
            <a:spLocks noGrp="1"/>
          </p:cNvSpPr>
          <p:nvPr>
            <p:ph type="body" idx="1"/>
          </p:nvPr>
        </p:nvSpPr>
        <p:spPr>
          <a:xfrm>
            <a:off x="383200" y="528225"/>
            <a:ext cx="78060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</a:rPr>
              <a:t>Questions 11/12: Age/Race and Ethnicity</a:t>
            </a:r>
            <a:endParaRPr sz="2500" dirty="0">
              <a:solidFill>
                <a:schemeClr val="accent1"/>
              </a:solidFill>
            </a:endParaRPr>
          </a:p>
        </p:txBody>
      </p:sp>
      <p:sp>
        <p:nvSpPr>
          <p:cNvPr id="452" name="Google Shape;452;p69"/>
          <p:cNvSpPr txBox="1"/>
          <p:nvPr/>
        </p:nvSpPr>
        <p:spPr>
          <a:xfrm>
            <a:off x="383200" y="1306525"/>
            <a:ext cx="3741000" cy="3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Shows totals in each category (age, race, ethnicity)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Shows household types that make up the total (age, race, ethnicity)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Very young child-only households may be indicator of data quality issue (12a only)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Unknown Household Type is when none of the other categorizations can be determined (age, race, ethnicity)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3" name="Google Shape;453;p69"/>
          <p:cNvSpPr txBox="1"/>
          <p:nvPr/>
        </p:nvSpPr>
        <p:spPr>
          <a:xfrm>
            <a:off x="3851913" y="1419850"/>
            <a:ext cx="4999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the breakdown of our client population by age, race and ethnicity?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54" name="Google Shape;45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975" y="1897325"/>
            <a:ext cx="3965399" cy="14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2E5FCB-DF68-B7C3-541A-5D9750334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71750"/>
            <a:ext cx="4035390" cy="14307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0"/>
          <p:cNvSpPr txBox="1"/>
          <p:nvPr/>
        </p:nvSpPr>
        <p:spPr>
          <a:xfrm>
            <a:off x="420525" y="453900"/>
            <a:ext cx="72480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13a1/13b1/13c1: Condition Types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2" name="Google Shape;462;p70"/>
          <p:cNvSpPr txBox="1"/>
          <p:nvPr/>
        </p:nvSpPr>
        <p:spPr>
          <a:xfrm>
            <a:off x="325400" y="1430700"/>
            <a:ext cx="3498300" cy="30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Shows totals in each condition category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Shows household types that make up the total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Shows HIV/AIDS total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Conditions for Stayers pulled from the most recent screen (i.e., status update screen if available)</a:t>
            </a:r>
            <a:endParaRPr sz="18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3" name="Google Shape;463;p70"/>
          <p:cNvSpPr txBox="1"/>
          <p:nvPr/>
        </p:nvSpPr>
        <p:spPr>
          <a:xfrm>
            <a:off x="3922950" y="1487450"/>
            <a:ext cx="49995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physical and mental health conditions did our clients have at project entry, project exit, or based on most recent information available if enrollment is still active?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4" name="Google Shape;46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3950" y="2284475"/>
            <a:ext cx="4223325" cy="13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7680" y="2817750"/>
            <a:ext cx="4544771" cy="13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3175" y="3457225"/>
            <a:ext cx="4389277" cy="13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1"/>
          <p:cNvSpPr txBox="1"/>
          <p:nvPr/>
        </p:nvSpPr>
        <p:spPr>
          <a:xfrm>
            <a:off x="325400" y="492425"/>
            <a:ext cx="72480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13a2/13b2/13c2: Count of Conditions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2" name="Google Shape;472;p71"/>
          <p:cNvSpPr txBox="1"/>
          <p:nvPr/>
        </p:nvSpPr>
        <p:spPr>
          <a:xfrm>
            <a:off x="325400" y="1375375"/>
            <a:ext cx="3386100" cy="29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Shows totals in each count category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Shows household types that make up the total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Conditions for Stayers pulled from the most recent screen (i.e., status update screen if available)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3" name="Google Shape;473;p71"/>
          <p:cNvSpPr txBox="1"/>
          <p:nvPr/>
        </p:nvSpPr>
        <p:spPr>
          <a:xfrm>
            <a:off x="3873075" y="1375375"/>
            <a:ext cx="49995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conditions did each of our clients have at project entry, project exit, or based on most recent information available if enrollment still active?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74" name="Google Shape;47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075" y="2049775"/>
            <a:ext cx="4841575" cy="138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4550" y="2629075"/>
            <a:ext cx="4742399" cy="138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6950" y="3124750"/>
            <a:ext cx="4430126" cy="143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2"/>
          <p:cNvSpPr txBox="1"/>
          <p:nvPr/>
        </p:nvSpPr>
        <p:spPr>
          <a:xfrm>
            <a:off x="302550" y="509438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14a/14b: Domestic Violence History &amp; Fleeing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2" name="Google Shape;482;p72"/>
          <p:cNvSpPr txBox="1"/>
          <p:nvPr/>
        </p:nvSpPr>
        <p:spPr>
          <a:xfrm>
            <a:off x="302550" y="1411650"/>
            <a:ext cx="3774300" cy="26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all Adults/HoH indicating survivor of domestic violence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Shows household types that make up the total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all Adults/HoH with history of DV who were also fleeing at project entry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Shows household types that make up the total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3" name="Google Shape;483;p72"/>
          <p:cNvSpPr txBox="1"/>
          <p:nvPr/>
        </p:nvSpPr>
        <p:spPr>
          <a:xfrm>
            <a:off x="4377900" y="1411650"/>
            <a:ext cx="444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of our clients reports a history of domestic violence?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of our clients are actively fleeing?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6F212-C58E-0EB6-962B-9788F5483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300" y="2176362"/>
            <a:ext cx="3874278" cy="2806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3"/>
          <p:cNvSpPr txBox="1"/>
          <p:nvPr/>
        </p:nvSpPr>
        <p:spPr>
          <a:xfrm>
            <a:off x="341025" y="452925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15: Living Situation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0" name="Google Shape;490;p73"/>
          <p:cNvSpPr txBox="1"/>
          <p:nvPr/>
        </p:nvSpPr>
        <p:spPr>
          <a:xfrm>
            <a:off x="519900" y="1462050"/>
            <a:ext cx="4540800" cy="27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all Adults/HoH within each category: 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Homeless Situation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Institutional Setting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Other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Related to Chronic Homeless status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Shows household types that make up the total</a:t>
            </a:r>
            <a:endParaRPr sz="1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1" name="Google Shape;491;p73"/>
          <p:cNvSpPr txBox="1"/>
          <p:nvPr/>
        </p:nvSpPr>
        <p:spPr>
          <a:xfrm>
            <a:off x="5957450" y="597450"/>
            <a:ext cx="2161800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situations were our clients living in immediately prior to entering our project?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92" name="Google Shape;49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425" y="1462050"/>
            <a:ext cx="2467851" cy="353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4"/>
          <p:cNvSpPr txBox="1"/>
          <p:nvPr/>
        </p:nvSpPr>
        <p:spPr>
          <a:xfrm>
            <a:off x="302550" y="453975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16: Cash Income Ranges</a:t>
            </a:r>
            <a:endParaRPr sz="2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8" name="Google Shape;498;p74"/>
          <p:cNvSpPr txBox="1"/>
          <p:nvPr/>
        </p:nvSpPr>
        <p:spPr>
          <a:xfrm>
            <a:off x="4387925" y="1219963"/>
            <a:ext cx="444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much monthly income were our adult clients receiving at project entry, exit, or as reported on their latest annual update in </a:t>
            </a:r>
            <a:r>
              <a:rPr lang="en-US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Clarity</a:t>
            </a: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99" name="Google Shape;49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450" y="1847275"/>
            <a:ext cx="3994350" cy="250372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74"/>
          <p:cNvSpPr txBox="1"/>
          <p:nvPr/>
        </p:nvSpPr>
        <p:spPr>
          <a:xfrm>
            <a:off x="411175" y="1471675"/>
            <a:ext cx="3701400" cy="25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all Adults within each category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Sum of column equals Total at bottom and matches counts on first Report Validation Table for 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Adults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Adult Stayers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Adult Leavers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Stayers 365+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6"/>
          <p:cNvSpPr txBox="1">
            <a:spLocks noGrp="1"/>
          </p:cNvSpPr>
          <p:nvPr>
            <p:ph type="body" idx="1"/>
          </p:nvPr>
        </p:nvSpPr>
        <p:spPr>
          <a:xfrm>
            <a:off x="342700" y="238975"/>
            <a:ext cx="50133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/>
              <a:t>APR Data Elements: Reports</a:t>
            </a:r>
            <a:endParaRPr sz="3000"/>
          </a:p>
        </p:txBody>
      </p:sp>
      <p:sp>
        <p:nvSpPr>
          <p:cNvPr id="346" name="Google Shape;346;p56"/>
          <p:cNvSpPr txBox="1"/>
          <p:nvPr/>
        </p:nvSpPr>
        <p:spPr>
          <a:xfrm>
            <a:off x="892950" y="844075"/>
            <a:ext cx="6653700" cy="16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7" name="Google Shape;347;p56"/>
          <p:cNvSpPr txBox="1"/>
          <p:nvPr/>
        </p:nvSpPr>
        <p:spPr>
          <a:xfrm>
            <a:off x="533250" y="2700483"/>
            <a:ext cx="7373100" cy="186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APR contains over 60 data elements:</a:t>
            </a:r>
            <a:endParaRPr sz="25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8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Overall counts from latest project stay from report period</a:t>
            </a:r>
            <a:endParaRPr sz="18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8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Specific data about Chronic Homelessness and Fleeing DV</a:t>
            </a:r>
            <a:endParaRPr sz="18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8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Specific data about Stayers and Leavers</a:t>
            </a:r>
            <a:endParaRPr sz="18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Char char="●"/>
            </a:pPr>
            <a:r>
              <a:rPr lang="en" sz="18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Data quality/missing data information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C6796-3703-254A-15CA-DDA09ABB5097}"/>
              </a:ext>
            </a:extLst>
          </p:cNvPr>
          <p:cNvSpPr txBox="1"/>
          <p:nvPr/>
        </p:nvSpPr>
        <p:spPr>
          <a:xfrm>
            <a:off x="637000" y="956671"/>
            <a:ext cx="7716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The </a:t>
            </a:r>
            <a:r>
              <a:rPr lang="en-US" sz="2000" b="1" dirty="0">
                <a:solidFill>
                  <a:schemeClr val="accent1"/>
                </a:solidFill>
              </a:rPr>
              <a:t>Annual Performance Report (APR)</a:t>
            </a:r>
            <a:r>
              <a:rPr lang="en-US" sz="2000" dirty="0">
                <a:solidFill>
                  <a:schemeClr val="accent1"/>
                </a:solidFill>
              </a:rPr>
              <a:t> is a HUD Standard report which uses the most recent enrollment for active deduplicated clients during the report period (based on Start and End dates selected in the report parameters).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5"/>
          <p:cNvSpPr txBox="1"/>
          <p:nvPr/>
        </p:nvSpPr>
        <p:spPr>
          <a:xfrm>
            <a:off x="380700" y="352400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17: Cash Income - Sources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6" name="Google Shape;506;p75"/>
          <p:cNvSpPr txBox="1"/>
          <p:nvPr/>
        </p:nvSpPr>
        <p:spPr>
          <a:xfrm>
            <a:off x="4310275" y="990747"/>
            <a:ext cx="4445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7" name="Google Shape;507;p75"/>
          <p:cNvSpPr txBox="1"/>
          <p:nvPr/>
        </p:nvSpPr>
        <p:spPr>
          <a:xfrm>
            <a:off x="262975" y="1640975"/>
            <a:ext cx="38649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all Adults within each income source category at Start/Annual/Exit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Bottom row shows count of adults that had income sources throughout their entire stay (Start → Annual Assessment → Exit Income)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08" name="Google Shape;50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975" y="1505847"/>
            <a:ext cx="3737613" cy="311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6"/>
          <p:cNvSpPr txBox="1"/>
          <p:nvPr/>
        </p:nvSpPr>
        <p:spPr>
          <a:xfrm>
            <a:off x="380700" y="352400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18: Cash Income by Start/Annual/Exit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4" name="Google Shape;514;p76"/>
          <p:cNvSpPr txBox="1"/>
          <p:nvPr/>
        </p:nvSpPr>
        <p:spPr>
          <a:xfrm>
            <a:off x="4317600" y="1254497"/>
            <a:ext cx="4445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adult clients have “earned” vs. “other” type of income vs. none/missing? 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5" name="Google Shape;515;p76"/>
          <p:cNvSpPr txBox="1"/>
          <p:nvPr/>
        </p:nvSpPr>
        <p:spPr>
          <a:xfrm>
            <a:off x="262975" y="1640975"/>
            <a:ext cx="38649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all Adults within each source category at Start/Annual/Exit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Bottom rows shows counts of adults that have more than one source to compare: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Start → Annual Update Income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Start → Exit Income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C909D-54FA-44EA-CF74-A794C43A6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50" y="1874079"/>
            <a:ext cx="4180747" cy="2509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7"/>
          <p:cNvSpPr txBox="1"/>
          <p:nvPr/>
        </p:nvSpPr>
        <p:spPr>
          <a:xfrm>
            <a:off x="302550" y="407400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19a1/19a2: Income Change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2" name="Google Shape;522;p77"/>
          <p:cNvSpPr txBox="1"/>
          <p:nvPr/>
        </p:nvSpPr>
        <p:spPr>
          <a:xfrm>
            <a:off x="3852900" y="1201138"/>
            <a:ext cx="50139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adult clients have had a change in income amount or type of income over time? How much has their income changed?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3" name="Google Shape;523;p77"/>
          <p:cNvSpPr txBox="1"/>
          <p:nvPr/>
        </p:nvSpPr>
        <p:spPr>
          <a:xfrm>
            <a:off x="302550" y="1295151"/>
            <a:ext cx="3663600" cy="30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Adults with “earned” and “other” income in each category re: retention and type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Shows income changes between: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Start → Annual Update 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Start → Exit 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Start → Annual/Exit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Calculates the average change across the group of clients that fit the category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24" name="Google Shape;52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100" y="1768547"/>
            <a:ext cx="3510142" cy="239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3201" y="2196113"/>
            <a:ext cx="3703600" cy="243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8"/>
          <p:cNvSpPr txBox="1"/>
          <p:nvPr/>
        </p:nvSpPr>
        <p:spPr>
          <a:xfrm>
            <a:off x="302550" y="407400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19b: Disabling Conditions and Income at Exit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1" name="Google Shape;531;p78"/>
          <p:cNvSpPr txBox="1"/>
          <p:nvPr/>
        </p:nvSpPr>
        <p:spPr>
          <a:xfrm>
            <a:off x="302550" y="1606176"/>
            <a:ext cx="3663600" cy="30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Adults with or without disabling conditions and their income source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Calculates the percentages across each group of clients that fit within the category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0E8C7-DADB-FAA1-76AD-1A536678F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902" y="1174044"/>
            <a:ext cx="4271974" cy="328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9"/>
          <p:cNvSpPr txBox="1"/>
          <p:nvPr/>
        </p:nvSpPr>
        <p:spPr>
          <a:xfrm>
            <a:off x="425275" y="359725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20a/20b: Non-Cash Benefit Sources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8" name="Google Shape;538;p79"/>
          <p:cNvSpPr txBox="1"/>
          <p:nvPr/>
        </p:nvSpPr>
        <p:spPr>
          <a:xfrm>
            <a:off x="3875700" y="1292863"/>
            <a:ext cx="50139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types of non-cash benefits do our adult clients receive? How many non-cash benefits do our clients receive?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9" name="Google Shape;539;p79"/>
          <p:cNvSpPr txBox="1"/>
          <p:nvPr/>
        </p:nvSpPr>
        <p:spPr>
          <a:xfrm>
            <a:off x="278075" y="1386200"/>
            <a:ext cx="3490800" cy="29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Adults for each type of benefit and number of benefit sources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Separate counts at project entry, annual update, and exit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Leavers: HoH who left plus other adult household members who left at the same time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40" name="Google Shape;54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200" y="1820825"/>
            <a:ext cx="4474899" cy="282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0"/>
          <p:cNvSpPr txBox="1"/>
          <p:nvPr/>
        </p:nvSpPr>
        <p:spPr>
          <a:xfrm>
            <a:off x="302550" y="438650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21: Health Insurance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6" name="Google Shape;546;p80"/>
          <p:cNvSpPr txBox="1"/>
          <p:nvPr/>
        </p:nvSpPr>
        <p:spPr>
          <a:xfrm>
            <a:off x="3856213" y="1158088"/>
            <a:ext cx="50139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type of health insurance do our clients have?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7" name="Google Shape;547;p80"/>
          <p:cNvSpPr txBox="1"/>
          <p:nvPr/>
        </p:nvSpPr>
        <p:spPr>
          <a:xfrm>
            <a:off x="302551" y="1495203"/>
            <a:ext cx="3553800" cy="27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all clients within each source category at Start/Annual/Exit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Bottom rows shows counts of clients who have only one source vs. more than one source at Start/Annual/Exit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48" name="Google Shape;54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051" y="1541738"/>
            <a:ext cx="3883959" cy="321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1"/>
          <p:cNvSpPr txBox="1"/>
          <p:nvPr/>
        </p:nvSpPr>
        <p:spPr>
          <a:xfrm>
            <a:off x="360050" y="430625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22a1/22b: Length of Participation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4" name="Google Shape;554;p81"/>
          <p:cNvSpPr txBox="1"/>
          <p:nvPr/>
        </p:nvSpPr>
        <p:spPr>
          <a:xfrm>
            <a:off x="3885050" y="1276249"/>
            <a:ext cx="50139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long did our clients participate in our program?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the average number of days in our program for clients who exited vs. clients still participating?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5" name="Google Shape;555;p81"/>
          <p:cNvSpPr txBox="1"/>
          <p:nvPr/>
        </p:nvSpPr>
        <p:spPr>
          <a:xfrm>
            <a:off x="462300" y="1491325"/>
            <a:ext cx="3484200" cy="28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all clients active during report period, categorized by range of days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Shows ranges for Total/Leavers/Stayers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Includes full time in latest project stay, even if project entry before start of report start date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56" name="Google Shape;55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2900" y="1964725"/>
            <a:ext cx="4558201" cy="257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2"/>
          <p:cNvSpPr txBox="1"/>
          <p:nvPr/>
        </p:nvSpPr>
        <p:spPr>
          <a:xfrm>
            <a:off x="302550" y="459850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Question 22c: </a:t>
            </a:r>
            <a:r>
              <a:rPr lang="en" sz="2400" dirty="0">
                <a:solidFill>
                  <a:schemeClr val="accen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Length of Time Between Start &amp; Move-In</a:t>
            </a:r>
            <a:endParaRPr sz="2400" dirty="0">
              <a:solidFill>
                <a:schemeClr val="accen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62" name="Google Shape;562;p82"/>
          <p:cNvSpPr txBox="1"/>
          <p:nvPr/>
        </p:nvSpPr>
        <p:spPr>
          <a:xfrm>
            <a:off x="3317263" y="1157987"/>
            <a:ext cx="5013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long between when our clients entered the program and the time the clients moved into housing?</a:t>
            </a:r>
            <a:endParaRPr sz="11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3" name="Google Shape;563;p82"/>
          <p:cNvSpPr txBox="1"/>
          <p:nvPr/>
        </p:nvSpPr>
        <p:spPr>
          <a:xfrm>
            <a:off x="302550" y="1495750"/>
            <a:ext cx="3489900" cy="2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all clients active during report period, categorized by range of days between project start date and move-in date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Shows number of clients in each household type that make up the total 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425B1-5331-8CE3-1F08-5A1C08651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450" y="1906524"/>
            <a:ext cx="5069067" cy="3019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57BDD276-6817-2B00-8B5C-385568A98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2">
            <a:extLst>
              <a:ext uri="{FF2B5EF4-FFF2-40B4-BE49-F238E27FC236}">
                <a16:creationId xmlns:a16="http://schemas.microsoft.com/office/drawing/2014/main" id="{DE06BEC3-769D-9A47-A581-27A6A1B05390}"/>
              </a:ext>
            </a:extLst>
          </p:cNvPr>
          <p:cNvSpPr txBox="1"/>
          <p:nvPr/>
        </p:nvSpPr>
        <p:spPr>
          <a:xfrm>
            <a:off x="302550" y="459850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Question 22e /22g: </a:t>
            </a:r>
            <a:r>
              <a:rPr lang="en" sz="2400" dirty="0">
                <a:solidFill>
                  <a:schemeClr val="accen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Length of Time Prior to Housing </a:t>
            </a:r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- based on 3.917 Date Homelessness Started</a:t>
            </a:r>
            <a:endParaRPr sz="2400" dirty="0">
              <a:solidFill>
                <a:schemeClr val="accen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62" name="Google Shape;562;p82">
            <a:extLst>
              <a:ext uri="{FF2B5EF4-FFF2-40B4-BE49-F238E27FC236}">
                <a16:creationId xmlns:a16="http://schemas.microsoft.com/office/drawing/2014/main" id="{DA035290-C2A3-F659-7E69-AF7C12E0D50B}"/>
              </a:ext>
            </a:extLst>
          </p:cNvPr>
          <p:cNvSpPr txBox="1"/>
          <p:nvPr/>
        </p:nvSpPr>
        <p:spPr>
          <a:xfrm>
            <a:off x="3317263" y="1157987"/>
            <a:ext cx="5013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long between when our clients become Homeless and the time the clients moved into housing?</a:t>
            </a:r>
            <a:endParaRPr sz="11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3" name="Google Shape;563;p82">
            <a:extLst>
              <a:ext uri="{FF2B5EF4-FFF2-40B4-BE49-F238E27FC236}">
                <a16:creationId xmlns:a16="http://schemas.microsoft.com/office/drawing/2014/main" id="{132E5CA1-EA95-8544-7277-FCA2B34BE33A}"/>
              </a:ext>
            </a:extLst>
          </p:cNvPr>
          <p:cNvSpPr txBox="1"/>
          <p:nvPr/>
        </p:nvSpPr>
        <p:spPr>
          <a:xfrm>
            <a:off x="302550" y="1495750"/>
            <a:ext cx="3489900" cy="2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all clients active during report period, categorized by range of days between project start date and move-in date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Shows number of clients in each household type that make up the total 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CEC88-C00C-594F-7C8F-29AE700F3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712" y="1686416"/>
            <a:ext cx="4368451" cy="140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ABE3E9-8F23-213E-4B23-A6D2FB66E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136" y="2793646"/>
            <a:ext cx="4514644" cy="17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3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4"/>
          <p:cNvSpPr txBox="1"/>
          <p:nvPr/>
        </p:nvSpPr>
        <p:spPr>
          <a:xfrm>
            <a:off x="362750" y="548275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23c: Exit Destination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9" name="Google Shape;579;p84"/>
          <p:cNvSpPr txBox="1"/>
          <p:nvPr/>
        </p:nvSpPr>
        <p:spPr>
          <a:xfrm>
            <a:off x="6722250" y="1137738"/>
            <a:ext cx="20571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were the exit destinations for our clients who were enrolled in our program for more than 90 days?</a:t>
            </a:r>
            <a:endParaRPr sz="11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0" name="Google Shape;580;p84"/>
          <p:cNvSpPr txBox="1"/>
          <p:nvPr/>
        </p:nvSpPr>
        <p:spPr>
          <a:xfrm>
            <a:off x="362750" y="1171625"/>
            <a:ext cx="4069800" cy="3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Counts all clients with exit date in report range, including by each household type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Bottom rows include: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Total clients exiting to positive destination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% of clients exiting to positive destinations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“Positive destination” = permanent, with additional positive destinations to temp/institutions for Street Outreach projects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81" name="Google Shape;581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3900" y="1029550"/>
            <a:ext cx="2325075" cy="403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4375" y="2132151"/>
            <a:ext cx="3117275" cy="293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7"/>
          <p:cNvSpPr txBox="1">
            <a:spLocks noGrp="1"/>
          </p:cNvSpPr>
          <p:nvPr>
            <p:ph type="body" idx="1"/>
          </p:nvPr>
        </p:nvSpPr>
        <p:spPr>
          <a:xfrm>
            <a:off x="572275" y="311550"/>
            <a:ext cx="41583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/>
              <a:t>APR Data Elements </a:t>
            </a:r>
            <a:endParaRPr sz="3000"/>
          </a:p>
        </p:txBody>
      </p:sp>
      <p:sp>
        <p:nvSpPr>
          <p:cNvPr id="353" name="Google Shape;353;p57"/>
          <p:cNvSpPr txBox="1"/>
          <p:nvPr/>
        </p:nvSpPr>
        <p:spPr>
          <a:xfrm>
            <a:off x="377575" y="1438975"/>
            <a:ext cx="3376800" cy="25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You Will See</a:t>
            </a:r>
            <a:endParaRPr sz="18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8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Report Name</a:t>
            </a:r>
            <a:endParaRPr sz="18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8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Agency Name</a:t>
            </a:r>
            <a:endParaRPr sz="18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8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Report Period Dates</a:t>
            </a:r>
            <a:endParaRPr sz="18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8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CoC Category Filter</a:t>
            </a:r>
            <a:endParaRPr sz="18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en" sz="18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Client Location Filter</a:t>
            </a:r>
            <a:endParaRPr sz="18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D07B4-96AD-FD01-84B1-5CFB4C76B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578" y="1928929"/>
            <a:ext cx="5453911" cy="128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>
          <a:extLst>
            <a:ext uri="{FF2B5EF4-FFF2-40B4-BE49-F238E27FC236}">
              <a16:creationId xmlns:a16="http://schemas.microsoft.com/office/drawing/2014/main" id="{885A1919-7EA2-1A33-2536-4D9DDFCD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4">
            <a:extLst>
              <a:ext uri="{FF2B5EF4-FFF2-40B4-BE49-F238E27FC236}">
                <a16:creationId xmlns:a16="http://schemas.microsoft.com/office/drawing/2014/main" id="{B9D6CD6E-4B64-4130-1562-A5CBD8FB9EF3}"/>
              </a:ext>
            </a:extLst>
          </p:cNvPr>
          <p:cNvSpPr txBox="1"/>
          <p:nvPr/>
        </p:nvSpPr>
        <p:spPr>
          <a:xfrm>
            <a:off x="362750" y="548275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23d: </a:t>
            </a:r>
            <a:r>
              <a:rPr lang="en-US" b="1" dirty="0">
                <a:solidFill>
                  <a:schemeClr val="accent1"/>
                </a:solidFill>
              </a:rPr>
              <a:t>Exit Destination - Subsidy Type of Persons </a:t>
            </a:r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Exiting to Rental by Client With An Ongoing Subsidy</a:t>
            </a:r>
            <a:endParaRPr sz="2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0" name="Google Shape;580;p84">
            <a:extLst>
              <a:ext uri="{FF2B5EF4-FFF2-40B4-BE49-F238E27FC236}">
                <a16:creationId xmlns:a16="http://schemas.microsoft.com/office/drawing/2014/main" id="{EE81DE2F-166F-AD65-4767-33E215A92585}"/>
              </a:ext>
            </a:extLst>
          </p:cNvPr>
          <p:cNvSpPr txBox="1"/>
          <p:nvPr/>
        </p:nvSpPr>
        <p:spPr>
          <a:xfrm>
            <a:off x="362750" y="1672990"/>
            <a:ext cx="3824297" cy="259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-US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Summarizes the rental subsidy types reported by persons who have exited during the report period. </a:t>
            </a:r>
          </a:p>
          <a:p>
            <a:pPr marL="457200" lvl="0" indent="-349250"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-US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Broken down by household type.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29530-08D5-34BC-8122-E20AB2055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047" y="1497996"/>
            <a:ext cx="4594203" cy="2773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7163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>
          <a:extLst>
            <a:ext uri="{FF2B5EF4-FFF2-40B4-BE49-F238E27FC236}">
              <a16:creationId xmlns:a16="http://schemas.microsoft.com/office/drawing/2014/main" id="{FB3EB06F-D564-EF50-0D04-AC14E29CD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4">
            <a:extLst>
              <a:ext uri="{FF2B5EF4-FFF2-40B4-BE49-F238E27FC236}">
                <a16:creationId xmlns:a16="http://schemas.microsoft.com/office/drawing/2014/main" id="{BDA9E408-09D4-90E1-724A-637934668BB5}"/>
              </a:ext>
            </a:extLst>
          </p:cNvPr>
          <p:cNvSpPr txBox="1"/>
          <p:nvPr/>
        </p:nvSpPr>
        <p:spPr>
          <a:xfrm>
            <a:off x="302550" y="574512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4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</a:t>
            </a:r>
            <a:r>
              <a:rPr lang="en-US" sz="2400" dirty="0">
                <a:solidFill>
                  <a:schemeClr val="accent1"/>
                </a:solidFill>
              </a:rPr>
              <a:t>Q23e. Exit Destination Type by Race and Ethnicity</a:t>
            </a:r>
            <a:endParaRPr sz="24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0" name="Google Shape;580;p84">
            <a:extLst>
              <a:ext uri="{FF2B5EF4-FFF2-40B4-BE49-F238E27FC236}">
                <a16:creationId xmlns:a16="http://schemas.microsoft.com/office/drawing/2014/main" id="{66A26674-DB40-BE60-6C44-84B9B871E6E3}"/>
              </a:ext>
            </a:extLst>
          </p:cNvPr>
          <p:cNvSpPr txBox="1"/>
          <p:nvPr/>
        </p:nvSpPr>
        <p:spPr>
          <a:xfrm>
            <a:off x="362751" y="1672990"/>
            <a:ext cx="3091650" cy="259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-US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Total number of persons exited by HUD categories for living situation (Homeless, Institutional, Temporary, Permanent, Other) and race/ethnicity.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8597E-52D2-857C-B27D-59352A72A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272" y="1489000"/>
            <a:ext cx="4768150" cy="2258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4487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>
          <a:extLst>
            <a:ext uri="{FF2B5EF4-FFF2-40B4-BE49-F238E27FC236}">
              <a16:creationId xmlns:a16="http://schemas.microsoft.com/office/drawing/2014/main" id="{9BD17015-468F-E636-A790-04BF0E706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4">
            <a:extLst>
              <a:ext uri="{FF2B5EF4-FFF2-40B4-BE49-F238E27FC236}">
                <a16:creationId xmlns:a16="http://schemas.microsoft.com/office/drawing/2014/main" id="{D7E88CB4-ACB9-B236-838D-44EA67D8318D}"/>
              </a:ext>
            </a:extLst>
          </p:cNvPr>
          <p:cNvSpPr txBox="1"/>
          <p:nvPr/>
        </p:nvSpPr>
        <p:spPr>
          <a:xfrm>
            <a:off x="302550" y="439046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4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</a:t>
            </a:r>
            <a:r>
              <a:rPr lang="en-US" sz="2400" b="1" dirty="0">
                <a:solidFill>
                  <a:schemeClr val="accent1"/>
                </a:solidFill>
              </a:rPr>
              <a:t>Q24b. Moving On Assistance Provided to </a:t>
            </a:r>
          </a:p>
          <a:p>
            <a:pPr lvl="0"/>
            <a:r>
              <a:rPr lang="en-US" sz="2400" b="1" dirty="0">
                <a:solidFill>
                  <a:schemeClr val="accent1"/>
                </a:solidFill>
              </a:rPr>
              <a:t>Households in PSH</a:t>
            </a:r>
            <a:endParaRPr sz="24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0" name="Google Shape;580;p84">
            <a:extLst>
              <a:ext uri="{FF2B5EF4-FFF2-40B4-BE49-F238E27FC236}">
                <a16:creationId xmlns:a16="http://schemas.microsoft.com/office/drawing/2014/main" id="{CCCB0929-EDC8-070B-F452-A349DF9F9F1D}"/>
              </a:ext>
            </a:extLst>
          </p:cNvPr>
          <p:cNvSpPr txBox="1"/>
          <p:nvPr/>
        </p:nvSpPr>
        <p:spPr>
          <a:xfrm>
            <a:off x="302550" y="1176279"/>
            <a:ext cx="3824297" cy="31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-US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Q24b – Moving On Assistance Provided to Households in PSH </a:t>
            </a:r>
          </a:p>
          <a:p>
            <a:pPr marL="107950" lvl="0">
              <a:buClr>
                <a:schemeClr val="accent1"/>
              </a:buClr>
              <a:buSzPts val="1900"/>
            </a:pPr>
            <a:r>
              <a:rPr lang="en-US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lang="en-US" sz="14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▪ </a:t>
            </a:r>
            <a:r>
              <a:rPr lang="en-US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Summarizes the types of Move On       </a:t>
            </a:r>
          </a:p>
          <a:p>
            <a:pPr marL="107950" lvl="0">
              <a:buClr>
                <a:schemeClr val="accent1"/>
              </a:buClr>
              <a:buSzPts val="1900"/>
            </a:pPr>
            <a:r>
              <a:rPr lang="en-US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Assistance persons have  </a:t>
            </a:r>
          </a:p>
          <a:p>
            <a:pPr marL="107950" lvl="0">
              <a:buClr>
                <a:schemeClr val="accent1"/>
              </a:buClr>
              <a:buSzPts val="1900"/>
            </a:pPr>
            <a:r>
              <a:rPr lang="en-US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received in the report period. </a:t>
            </a:r>
          </a:p>
          <a:p>
            <a:pPr marL="107950" lvl="0">
              <a:buClr>
                <a:schemeClr val="accent1"/>
              </a:buClr>
              <a:buSzPts val="1900"/>
            </a:pPr>
            <a:r>
              <a:rPr lang="en-US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	▪ Broken down by household type. 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ECD7D-AEBA-5DE7-03EB-402FE6E2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076" y="1746373"/>
            <a:ext cx="4702879" cy="1808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079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260001-09C3-006F-06B0-324B9C146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883" y="1516257"/>
            <a:ext cx="3166912" cy="225423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Q24e – Sex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 ▪ Reports adults in All projects by sex. 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▪ Broken down by household type.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BE875-6CC2-F2A0-2F29-480EE42861ED}"/>
              </a:ext>
            </a:extLst>
          </p:cNvPr>
          <p:cNvSpPr txBox="1"/>
          <p:nvPr/>
        </p:nvSpPr>
        <p:spPr>
          <a:xfrm>
            <a:off x="739422" y="520469"/>
            <a:ext cx="6934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accent1"/>
                </a:solidFill>
              </a:rPr>
              <a:t>Q24e. Sex</a:t>
            </a:r>
            <a:endParaRPr lang="en-US" sz="24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BB83C-FEBC-A170-398B-8A3727241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795" y="1818808"/>
            <a:ext cx="5309445" cy="1724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7588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>
          <a:extLst>
            <a:ext uri="{FF2B5EF4-FFF2-40B4-BE49-F238E27FC236}">
              <a16:creationId xmlns:a16="http://schemas.microsoft.com/office/drawing/2014/main" id="{745E389A-8BF5-0D6D-C28E-DC3779DDE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5">
            <a:extLst>
              <a:ext uri="{FF2B5EF4-FFF2-40B4-BE49-F238E27FC236}">
                <a16:creationId xmlns:a16="http://schemas.microsoft.com/office/drawing/2014/main" id="{7246B26F-1A42-008F-B425-657E1D2C7D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3325" y="289275"/>
            <a:ext cx="34320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5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 dirty="0"/>
              <a:t>Question 25 (a,b,d,</a:t>
            </a:r>
            <a:r>
              <a:rPr lang="en-US" sz="3000" dirty="0"/>
              <a:t>I</a:t>
            </a:r>
            <a:r>
              <a:rPr lang="en" sz="3000" dirty="0"/>
              <a:t>,j): Veterans</a:t>
            </a:r>
            <a:endParaRPr sz="3000" dirty="0"/>
          </a:p>
        </p:txBody>
      </p:sp>
      <p:sp>
        <p:nvSpPr>
          <p:cNvPr id="588" name="Google Shape;588;p85">
            <a:extLst>
              <a:ext uri="{FF2B5EF4-FFF2-40B4-BE49-F238E27FC236}">
                <a16:creationId xmlns:a16="http://schemas.microsoft.com/office/drawing/2014/main" id="{94C874E4-1172-4D97-8EB4-FC95797ADE08}"/>
              </a:ext>
            </a:extLst>
          </p:cNvPr>
          <p:cNvSpPr txBox="1"/>
          <p:nvPr/>
        </p:nvSpPr>
        <p:spPr>
          <a:xfrm>
            <a:off x="411175" y="1104025"/>
            <a:ext cx="45783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just"/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</a:t>
            </a:r>
            <a:r>
              <a:rPr lang="en" sz="14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25 </a:t>
            </a:r>
            <a:r>
              <a:rPr lang="en" sz="1400" dirty="0">
                <a:solidFill>
                  <a:schemeClr val="accent1"/>
                </a:solidFill>
              </a:rPr>
              <a:t>(a,b,d,</a:t>
            </a:r>
            <a:r>
              <a:rPr lang="en-US" sz="1400" dirty="0">
                <a:solidFill>
                  <a:schemeClr val="accent1"/>
                </a:solidFill>
              </a:rPr>
              <a:t>I</a:t>
            </a:r>
            <a:r>
              <a:rPr lang="en" sz="1400" dirty="0">
                <a:solidFill>
                  <a:schemeClr val="accent1"/>
                </a:solidFill>
              </a:rPr>
              <a:t>,j)</a:t>
            </a:r>
            <a:r>
              <a:rPr lang="en" sz="1600" dirty="0">
                <a:solidFill>
                  <a:schemeClr val="accent1"/>
                </a:solidFill>
              </a:rPr>
              <a:t> </a:t>
            </a: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is similar to previous data elements, but with a focus on veterans. Elements include:  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●"/>
            </a:pP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Age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●"/>
            </a:pP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Physical and Mental Health Conditions,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●"/>
            </a:pP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Cash Income at Program Start and Annual Assessment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●"/>
            </a:pP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Type of Cash Income Sources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●"/>
            </a:pP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Types of Non-Cash Benefits Sources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●"/>
            </a:pP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Exit Destination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9F4AB-C99D-D846-F163-8A11210D4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299" y="427824"/>
            <a:ext cx="2793190" cy="428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1695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6"/>
          <p:cNvSpPr txBox="1">
            <a:spLocks noGrp="1"/>
          </p:cNvSpPr>
          <p:nvPr>
            <p:ph type="body" idx="1"/>
          </p:nvPr>
        </p:nvSpPr>
        <p:spPr>
          <a:xfrm>
            <a:off x="343325" y="289275"/>
            <a:ext cx="34320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5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/>
              <a:t>Question 26 (a-h): Chronically Homeless individuals </a:t>
            </a:r>
            <a:endParaRPr sz="3000"/>
          </a:p>
        </p:txBody>
      </p:sp>
      <p:sp>
        <p:nvSpPr>
          <p:cNvPr id="595" name="Google Shape;595;p86"/>
          <p:cNvSpPr txBox="1"/>
          <p:nvPr/>
        </p:nvSpPr>
        <p:spPr>
          <a:xfrm>
            <a:off x="422775" y="933150"/>
            <a:ext cx="44955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26 (a-h) is similar to previous data elements, but with a focus on chronically homeless individuals. Elements include:  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●"/>
            </a:pP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Number of Households w/at least one or more CH person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●"/>
            </a:pP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Number of Chronically Homeless Persons by Household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●"/>
            </a:pP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Age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●"/>
            </a:pP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Physical and Mental Health Conditions,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●"/>
            </a:pP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Cash Income at Program Start and Annual Assessment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●"/>
            </a:pP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Type of Cash Income Sources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●"/>
            </a:pP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Types of Non-Cash Benefits Sources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●"/>
            </a:pPr>
            <a:r>
              <a:rPr lang="en" sz="15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Exit Destination</a:t>
            </a: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3C4F4-7079-038D-FA26-45A49A83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327" y="587022"/>
            <a:ext cx="2581402" cy="3969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7"/>
          <p:cNvSpPr txBox="1">
            <a:spLocks noGrp="1"/>
          </p:cNvSpPr>
          <p:nvPr>
            <p:ph type="body" idx="1"/>
          </p:nvPr>
        </p:nvSpPr>
        <p:spPr>
          <a:xfrm>
            <a:off x="343325" y="289275"/>
            <a:ext cx="34320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/>
              <a:t>Question 27: Youth </a:t>
            </a:r>
            <a:endParaRPr sz="3000"/>
          </a:p>
        </p:txBody>
      </p:sp>
      <p:sp>
        <p:nvSpPr>
          <p:cNvPr id="602" name="Google Shape;602;p87"/>
          <p:cNvSpPr txBox="1"/>
          <p:nvPr/>
        </p:nvSpPr>
        <p:spPr>
          <a:xfrm>
            <a:off x="411175" y="1104025"/>
            <a:ext cx="39621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27 (a-e) is similar to previous data elements, but with a focus on Youth (12-24yrs). Elements include:  Age, Parenting Status, Living Situation, Length of Participation (number of days in program), and Exit Destination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HoH/Adults below 25 yrs and the count of children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Shows Total clients and total households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Total Parenting Youth includes count of any other adults that are in the household</a:t>
            </a:r>
            <a:endParaRPr sz="17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4" name="Google Shape;604;p87"/>
          <p:cNvSpPr txBox="1"/>
          <p:nvPr/>
        </p:nvSpPr>
        <p:spPr>
          <a:xfrm>
            <a:off x="4433575" y="894375"/>
            <a:ext cx="43671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young parents as HoH did we serve? How many of our clients are the children of those young parents? 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821B6-09B3-52DF-D91B-3ED911348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361" y="1643350"/>
            <a:ext cx="2317618" cy="3273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>
            <a:spLocks noGrp="1"/>
          </p:cNvSpPr>
          <p:nvPr>
            <p:ph type="body" idx="1"/>
          </p:nvPr>
        </p:nvSpPr>
        <p:spPr>
          <a:xfrm>
            <a:off x="342050" y="304975"/>
            <a:ext cx="7669500" cy="726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935"/>
              <a:buNone/>
            </a:pPr>
            <a:r>
              <a:rPr lang="en" sz="2500" dirty="0">
                <a:solidFill>
                  <a:schemeClr val="accent1"/>
                </a:solidFill>
              </a:rPr>
              <a:t>Question 4 a: Project Identifiers</a:t>
            </a:r>
            <a:endParaRPr sz="2500" dirty="0">
              <a:solidFill>
                <a:schemeClr val="accent1"/>
              </a:solidFill>
            </a:endParaRPr>
          </a:p>
        </p:txBody>
      </p:sp>
      <p:sp>
        <p:nvSpPr>
          <p:cNvPr id="360" name="Google Shape;360;p58"/>
          <p:cNvSpPr txBox="1"/>
          <p:nvPr/>
        </p:nvSpPr>
        <p:spPr>
          <a:xfrm>
            <a:off x="342050" y="1284900"/>
            <a:ext cx="39348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Agency Name &amp; HMIS ID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Name &amp; HMIS ID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HMIS Project Type Code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RRH SubType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Coordinated Entry Access Point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2" name="Google Shape;362;p58"/>
          <p:cNvSpPr txBox="1"/>
          <p:nvPr/>
        </p:nvSpPr>
        <p:spPr>
          <a:xfrm>
            <a:off x="4482250" y="1284900"/>
            <a:ext cx="4312200" cy="243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For Services Only: affiliations with residential types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CoC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Geocode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HMIS software name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Report start and end date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Number of clients and household enrolled 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D700F-C7B4-D127-6588-D9FAE6AAA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16" y="3408900"/>
            <a:ext cx="8365067" cy="7639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9"/>
          <p:cNvSpPr txBox="1">
            <a:spLocks noGrp="1"/>
          </p:cNvSpPr>
          <p:nvPr>
            <p:ph type="body" idx="1"/>
          </p:nvPr>
        </p:nvSpPr>
        <p:spPr>
          <a:xfrm>
            <a:off x="363750" y="304925"/>
            <a:ext cx="84165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lang="en" sz="2550">
                <a:solidFill>
                  <a:schemeClr val="accent1"/>
                </a:solidFill>
              </a:rPr>
              <a:t>Question 5a: Report Validation Table</a:t>
            </a:r>
            <a:endParaRPr sz="2500"/>
          </a:p>
        </p:txBody>
      </p:sp>
      <p:sp>
        <p:nvSpPr>
          <p:cNvPr id="368" name="Google Shape;368;p59"/>
          <p:cNvSpPr txBox="1"/>
          <p:nvPr/>
        </p:nvSpPr>
        <p:spPr>
          <a:xfrm>
            <a:off x="192036" y="1194599"/>
            <a:ext cx="4842808" cy="338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>
              <a:spcBef>
                <a:spcPts val="1000"/>
              </a:spcBef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-US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Provides a summary of the persons served. </a:t>
            </a:r>
          </a:p>
          <a:p>
            <a:pPr marL="584200" lvl="1">
              <a:spcBef>
                <a:spcPts val="1000"/>
              </a:spcBef>
              <a:buClr>
                <a:schemeClr val="accent1"/>
              </a:buClr>
              <a:buSzPts val="1600"/>
            </a:pPr>
            <a:r>
              <a:rPr lang="en-US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Clients </a:t>
            </a:r>
          </a:p>
          <a:p>
            <a:pPr marL="1041400" lvl="2">
              <a:spcBef>
                <a:spcPts val="1000"/>
              </a:spcBef>
              <a:buClr>
                <a:schemeClr val="accent1"/>
              </a:buClr>
              <a:buSzPts val="1600"/>
            </a:pPr>
            <a:r>
              <a:rPr lang="en-US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Counts </a:t>
            </a:r>
            <a:r>
              <a:rPr lang="en-US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all</a:t>
            </a:r>
            <a:r>
              <a:rPr lang="en-US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active clients for the report period.</a:t>
            </a:r>
          </a:p>
          <a:p>
            <a:pPr marL="584200" lvl="1">
              <a:spcBef>
                <a:spcPts val="1000"/>
              </a:spcBef>
              <a:buClr>
                <a:schemeClr val="accent1"/>
              </a:buClr>
              <a:buSzPts val="1600"/>
            </a:pPr>
            <a:r>
              <a:rPr lang="en-US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Clients for DQ </a:t>
            </a:r>
          </a:p>
          <a:p>
            <a:pPr marL="1041400" lvl="2">
              <a:spcBef>
                <a:spcPts val="1000"/>
              </a:spcBef>
              <a:buClr>
                <a:schemeClr val="accent1"/>
              </a:buClr>
              <a:buSzPts val="1600"/>
            </a:pPr>
            <a:r>
              <a:rPr lang="en-US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Counts active clients for the report period. </a:t>
            </a:r>
          </a:p>
          <a:p>
            <a:pPr marL="1041400" lvl="2">
              <a:spcBef>
                <a:spcPts val="1000"/>
              </a:spcBef>
              <a:buClr>
                <a:schemeClr val="accent1"/>
              </a:buClr>
              <a:buSzPts val="1600"/>
            </a:pPr>
            <a:r>
              <a:rPr lang="en-US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Will not count inactive clients. </a:t>
            </a:r>
          </a:p>
          <a:p>
            <a:pPr marL="1041400" lvl="2">
              <a:spcBef>
                <a:spcPts val="1000"/>
              </a:spcBef>
              <a:buClr>
                <a:schemeClr val="accent1"/>
              </a:buClr>
              <a:buSzPts val="1600"/>
            </a:pPr>
            <a:r>
              <a:rPr lang="en-US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Will not count clients that should not be evaluated for Data Quality (missing Date of Engagement)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0" name="Google Shape;370;p59"/>
          <p:cNvSpPr txBox="1"/>
          <p:nvPr/>
        </p:nvSpPr>
        <p:spPr>
          <a:xfrm>
            <a:off x="5034844" y="1075313"/>
            <a:ext cx="41583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total clients did we serve, in which categories?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CA245-C46A-9D25-B9FB-FE54343BF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593" y="1574000"/>
            <a:ext cx="3835371" cy="259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0"/>
          <p:cNvSpPr txBox="1"/>
          <p:nvPr/>
        </p:nvSpPr>
        <p:spPr>
          <a:xfrm>
            <a:off x="284400" y="330975"/>
            <a:ext cx="82596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6a: Data Quality Personally Identifiable Info.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6" name="Google Shape;376;p60"/>
          <p:cNvSpPr txBox="1"/>
          <p:nvPr/>
        </p:nvSpPr>
        <p:spPr>
          <a:xfrm>
            <a:off x="284400" y="1323938"/>
            <a:ext cx="3729300" cy="29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Client doesn't know/Refused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Information Missing: Data not Collected/Null/Blank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Data Issues: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○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Partial Name Quality Field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○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SSN less than 9 digits, “000”, etc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○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DOB partial, before 1915, after record created, etc</a:t>
            </a:r>
            <a:endParaRPr sz="155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7" name="Google Shape;377;p60"/>
          <p:cNvSpPr txBox="1"/>
          <p:nvPr/>
        </p:nvSpPr>
        <p:spPr>
          <a:xfrm>
            <a:off x="4224500" y="1216750"/>
            <a:ext cx="44583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much PII and/or demographic data are we missing?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35B5E-70C7-8E3A-B616-D95CE4F06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953" y="1768739"/>
            <a:ext cx="4537394" cy="180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1"/>
          <p:cNvSpPr txBox="1"/>
          <p:nvPr/>
        </p:nvSpPr>
        <p:spPr>
          <a:xfrm>
            <a:off x="284400" y="367250"/>
            <a:ext cx="82596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6b: Universal Data Elements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4" name="Google Shape;384;p61"/>
          <p:cNvSpPr txBox="1"/>
          <p:nvPr/>
        </p:nvSpPr>
        <p:spPr>
          <a:xfrm>
            <a:off x="284400" y="1544025"/>
            <a:ext cx="3334500" cy="23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Client doesn't know/Refused/Missing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Overlapping dates in same project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HoH data conflicts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Conflict where Disabling 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Condition =No, but type of Condition =Yes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5" name="Google Shape;385;p61"/>
          <p:cNvSpPr txBox="1"/>
          <p:nvPr/>
        </p:nvSpPr>
        <p:spPr>
          <a:xfrm>
            <a:off x="4390188" y="1403150"/>
            <a:ext cx="389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errors are showing for other Client Profile data?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15BF1E-0909-A44E-4B52-D3B42FFCC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900" y="1939435"/>
            <a:ext cx="5378344" cy="1917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2"/>
          <p:cNvSpPr txBox="1"/>
          <p:nvPr/>
        </p:nvSpPr>
        <p:spPr>
          <a:xfrm>
            <a:off x="356550" y="397775"/>
            <a:ext cx="52605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6c: Income and Housing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2" name="Google Shape;392;p62"/>
          <p:cNvSpPr txBox="1"/>
          <p:nvPr/>
        </p:nvSpPr>
        <p:spPr>
          <a:xfrm>
            <a:off x="452888" y="1661625"/>
            <a:ext cx="3334500" cy="19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Client doesn’t know/Refused/Missing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Exit Destination (Housing)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Mismatches between Yes/No and data entered for Income Source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3" name="Google Shape;393;p62"/>
          <p:cNvSpPr txBox="1"/>
          <p:nvPr/>
        </p:nvSpPr>
        <p:spPr>
          <a:xfrm>
            <a:off x="4368700" y="1195750"/>
            <a:ext cx="389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errors are showing for Income and Housing data?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4" name="Google Shape;39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7388" y="1796300"/>
            <a:ext cx="4936899" cy="21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"/>
          <p:cNvSpPr txBox="1"/>
          <p:nvPr/>
        </p:nvSpPr>
        <p:spPr>
          <a:xfrm>
            <a:off x="425175" y="448450"/>
            <a:ext cx="5751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6d: Chronic Homeless Data</a:t>
            </a:r>
            <a:endParaRPr sz="25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0" name="Google Shape;400;p63"/>
          <p:cNvSpPr txBox="1"/>
          <p:nvPr/>
        </p:nvSpPr>
        <p:spPr>
          <a:xfrm>
            <a:off x="320000" y="1389000"/>
            <a:ext cx="3650100" cy="25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active adults/HoH who entered the project anytime after the reports start date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Count of enrollments that are missing certain fields for Living Situation questions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% of enrollments that cannot be used to calculate CH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Transfers from PH or TH will not be calculated towards this </a:t>
            </a: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1" name="Google Shape;401;p63"/>
          <p:cNvSpPr txBox="1"/>
          <p:nvPr/>
        </p:nvSpPr>
        <p:spPr>
          <a:xfrm>
            <a:off x="4022713" y="1389000"/>
            <a:ext cx="4999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Is anything missing that may be needed to identify a client as “chronically homeless?”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615BB-ABC1-D503-CF33-96FDBCD79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11" y="1937700"/>
            <a:ext cx="4537411" cy="241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</TotalTime>
  <Words>2378</Words>
  <Application>Microsoft Office PowerPoint</Application>
  <PresentationFormat>On-screen Show (16:9)</PresentationFormat>
  <Paragraphs>273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Proxima Nova Semibold</vt:lpstr>
      <vt:lpstr>Arial</vt:lpstr>
      <vt:lpstr>Playfair Display</vt:lpstr>
      <vt:lpstr>Inter</vt:lpstr>
      <vt:lpstr>Century Gothic</vt:lpstr>
      <vt:lpstr>Proxima Nova</vt:lpstr>
      <vt:lpstr>Wingdings 3</vt:lpstr>
      <vt:lpstr>Calibri</vt:lpstr>
      <vt:lpstr>Ion</vt:lpstr>
      <vt:lpstr>Annual Performance Report Understanding the APR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Campillo, Suzanne, AC Health, H&amp;H</cp:lastModifiedBy>
  <cp:revision>2</cp:revision>
  <dcterms:modified xsi:type="dcterms:W3CDTF">2026-04-07T18:20:46Z</dcterms:modified>
</cp:coreProperties>
</file>