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145706475" r:id="rId2"/>
    <p:sldId id="394" r:id="rId3"/>
    <p:sldId id="334" r:id="rId4"/>
    <p:sldId id="382" r:id="rId5"/>
    <p:sldId id="2145706515" r:id="rId6"/>
    <p:sldId id="2145706516" r:id="rId7"/>
    <p:sldId id="2145706940" r:id="rId8"/>
    <p:sldId id="2145706942" r:id="rId9"/>
    <p:sldId id="2145706889" r:id="rId10"/>
    <p:sldId id="2145706891" r:id="rId11"/>
    <p:sldId id="2145706941" r:id="rId12"/>
    <p:sldId id="2145706887" r:id="rId13"/>
    <p:sldId id="2145706944" r:id="rId14"/>
    <p:sldId id="2145706943" r:id="rId15"/>
    <p:sldId id="271"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95D856-4ECD-56FE-501E-1508B65AC614}" name="Aram Hauslaib" initials="AH" userId="S::aram@homebaseccc.org::9b4de224-ecbe-47e0-beff-4a588a28f4df" providerId="AD"/>
  <p188:author id="{0D7B9AF4-CAAD-26C0-7893-A21867F572FA}" name="Kate Bristol" initials="KB" userId="e2812bf6101c035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C452D-8712-4A4C-BE0C-C84EBFA749C3}" v="59" dt="2026-04-23T23:41:57.4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73973"/>
  </p:normalViewPr>
  <p:slideViewPr>
    <p:cSldViewPr snapToGrid="0">
      <p:cViewPr varScale="1">
        <p:scale>
          <a:sx n="92" d="100"/>
          <a:sy n="92" d="100"/>
        </p:scale>
        <p:origin x="85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C3CA24-5C8B-E6F8-75ED-1490836C107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2D2709D-FA5F-82B5-AC34-0632E597EB9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72813D4-67C1-9A4D-BBD5-BDB521901024}" type="datetimeFigureOut">
              <a:rPr lang="en-US"/>
              <a:pPr>
                <a:defRPr/>
              </a:pPr>
              <a:t>5/28/26</a:t>
            </a:fld>
            <a:endParaRPr lang="en-US"/>
          </a:p>
        </p:txBody>
      </p:sp>
      <p:sp>
        <p:nvSpPr>
          <p:cNvPr id="4" name="Slide Image Placeholder 3">
            <a:extLst>
              <a:ext uri="{FF2B5EF4-FFF2-40B4-BE49-F238E27FC236}">
                <a16:creationId xmlns:a16="http://schemas.microsoft.com/office/drawing/2014/main" id="{AC2FED70-837F-16E6-D0B6-C3702861741F}"/>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11C90AE0-F926-C472-EC2E-F3C0EE52F74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F0C5D96-E593-E649-71AE-5305F6178A9B}"/>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085D9F1-267E-0D52-2B27-4EAE3A3B160E}"/>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34EE1D5-7E3F-1944-A04A-4C20800B3CC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34EE1D5-7E3F-1944-A04A-4C20800B3CC7}" type="slidenum">
              <a:rPr lang="en-US" smtClean="0"/>
              <a:pPr>
                <a:defRPr/>
              </a:pPr>
              <a:t>1</a:t>
            </a:fld>
            <a:endParaRPr lang="en-US"/>
          </a:p>
        </p:txBody>
      </p:sp>
    </p:spTree>
    <p:extLst>
      <p:ext uri="{BB962C8B-B14F-4D97-AF65-F5344CB8AC3E}">
        <p14:creationId xmlns:p14="http://schemas.microsoft.com/office/powerpoint/2010/main" val="912522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7B8C0-7E3F-2D12-3E93-DB5D8A6BF0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5FA82-3344-00D6-4CF0-FFEF002487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B39B76-695B-91B3-2C48-835B7F7B5075}"/>
              </a:ext>
            </a:extLst>
          </p:cNvPr>
          <p:cNvSpPr>
            <a:spLocks noGrp="1"/>
          </p:cNvSpPr>
          <p:nvPr>
            <p:ph type="body" idx="1"/>
          </p:nvPr>
        </p:nvSpPr>
        <p:spPr/>
        <p:txBody>
          <a:bodyPr/>
          <a:lstStyle/>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Confirm that both committees agree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HMIS Committee leadership were initially hesitant about merging, because of concerns about losing dedicated space to address HMIS </a:t>
            </a:r>
            <a:br>
              <a:rPr lang="en-US" dirty="0"/>
            </a:br>
            <a:r>
              <a:rPr lang="en-US" sz="1200" b="0" i="0" kern="1200" dirty="0">
                <a:solidFill>
                  <a:schemeClr val="tx1"/>
                </a:solidFill>
                <a:effectLst/>
                <a:latin typeface="+mn-lt"/>
                <a:ea typeface="+mn-ea"/>
                <a:cs typeface="+mn-cs"/>
              </a:rPr>
              <a:t>Administrative issues and work</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However, our HMIS Lead Team has developed a proposal for consolidating the two data committees, while maintaining dedicated </a:t>
            </a:r>
            <a:br>
              <a:rPr lang="en-US" dirty="0"/>
            </a:br>
            <a:r>
              <a:rPr lang="en-US" sz="1200" b="0" i="0" kern="1200" dirty="0">
                <a:solidFill>
                  <a:schemeClr val="tx1"/>
                </a:solidFill>
                <a:effectLst/>
                <a:latin typeface="+mn-lt"/>
                <a:ea typeface="+mn-ea"/>
                <a:cs typeface="+mn-cs"/>
              </a:rPr>
              <a:t>space for HMIS Administration</a:t>
            </a: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Re: HMIS Office Hours: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Provides space for in-depth Q&amp;A outside formal meetings</a:t>
            </a:r>
          </a:p>
          <a:p>
            <a:pPr marL="628650" lvl="1" indent="-171450">
              <a:buFont typeface="Arial" panose="020B0604020202020204" pitchFamily="34" charset="0"/>
              <a:buChar char="•"/>
            </a:pPr>
            <a:r>
              <a:rPr lang="en-US" sz="1200" b="0" dirty="0"/>
              <a:t>At least one HMIS Lead Team member available to address administration-specific questions.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Use Office Hours to connect members to existing resources and tools, particularly for recurring topics </a:t>
            </a:r>
            <a:br>
              <a:rPr lang="en-US" dirty="0"/>
            </a:br>
            <a:r>
              <a:rPr lang="en-US" sz="1200" b="0" i="0" kern="1200" dirty="0">
                <a:solidFill>
                  <a:schemeClr val="tx1"/>
                </a:solidFill>
                <a:effectLst/>
                <a:latin typeface="+mn-lt"/>
                <a:ea typeface="+mn-ea"/>
                <a:cs typeface="+mn-cs"/>
              </a:rPr>
              <a:t>already covered in trainings or documentation</a:t>
            </a:r>
          </a:p>
          <a:p>
            <a:pPr marL="628650" lvl="1"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HMIS Administration – governance, policies, data quality, and other HMIS operational priorities.</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Data Analysis &amp; System Outcomes – system-level analysis, performance measurement, and outcome tracking currently </a:t>
            </a:r>
            <a:br>
              <a:rPr lang="en-US" dirty="0"/>
            </a:br>
            <a:r>
              <a:rPr lang="en-US" sz="1200" b="0" i="0" kern="1200" dirty="0">
                <a:solidFill>
                  <a:schemeClr val="tx1"/>
                </a:solidFill>
                <a:effectLst/>
                <a:latin typeface="+mn-lt"/>
                <a:ea typeface="+mn-ea"/>
                <a:cs typeface="+mn-cs"/>
              </a:rPr>
              <a:t>led by SIC.</a:t>
            </a:r>
          </a:p>
          <a:p>
            <a:pPr marL="628650" lvl="1"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E656BE0-5F21-0A4F-5040-C4BA3FBBD0B1}"/>
              </a:ext>
            </a:extLst>
          </p:cNvPr>
          <p:cNvSpPr>
            <a:spLocks noGrp="1"/>
          </p:cNvSpPr>
          <p:nvPr>
            <p:ph type="sldNum" sz="quarter" idx="5"/>
          </p:nvPr>
        </p:nvSpPr>
        <p:spPr/>
        <p:txBody>
          <a:bodyPr/>
          <a:lstStyle/>
          <a:p>
            <a:fld id="{E99082C0-3D24-A141-B630-2838F2038825}" type="slidenum">
              <a:rPr lang="en-US" smtClean="0"/>
              <a:t>12</a:t>
            </a:fld>
            <a:endParaRPr lang="en-US"/>
          </a:p>
        </p:txBody>
      </p:sp>
    </p:spTree>
    <p:extLst>
      <p:ext uri="{BB962C8B-B14F-4D97-AF65-F5344CB8AC3E}">
        <p14:creationId xmlns:p14="http://schemas.microsoft.com/office/powerpoint/2010/main" val="3177355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C5D54-7FA4-0BD5-D90D-F33830346E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6A5E4C-E6BF-573B-EE9A-1E4B59434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3BC20B-5AEA-4D6F-1892-98F1FF7393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370764-4C67-88B4-6595-96328E139E85}"/>
              </a:ext>
            </a:extLst>
          </p:cNvPr>
          <p:cNvSpPr>
            <a:spLocks noGrp="1"/>
          </p:cNvSpPr>
          <p:nvPr>
            <p:ph type="sldNum" sz="quarter" idx="5"/>
          </p:nvPr>
        </p:nvSpPr>
        <p:spPr/>
        <p:txBody>
          <a:bodyPr/>
          <a:lstStyle/>
          <a:p>
            <a:fld id="{85A19852-669F-B14F-972F-CA361080E169}" type="slidenum">
              <a:rPr lang="en-US" smtClean="0"/>
              <a:t>13</a:t>
            </a:fld>
            <a:endParaRPr lang="en-US"/>
          </a:p>
        </p:txBody>
      </p:sp>
    </p:spTree>
    <p:extLst>
      <p:ext uri="{BB962C8B-B14F-4D97-AF65-F5344CB8AC3E}">
        <p14:creationId xmlns:p14="http://schemas.microsoft.com/office/powerpoint/2010/main" val="1077983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80FA1-DFA9-2E34-9389-08A8D2CF1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A890AF-D2DB-9B59-3E0B-9D42129E4D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C2C07A-5AE1-D7AF-FE6D-B86DB4EC8E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831EF7-3280-7779-5F2F-ED6D406D6A41}"/>
              </a:ext>
            </a:extLst>
          </p:cNvPr>
          <p:cNvSpPr>
            <a:spLocks noGrp="1"/>
          </p:cNvSpPr>
          <p:nvPr>
            <p:ph type="sldNum" sz="quarter" idx="5"/>
          </p:nvPr>
        </p:nvSpPr>
        <p:spPr/>
        <p:txBody>
          <a:bodyPr/>
          <a:lstStyle/>
          <a:p>
            <a:fld id="{85A19852-669F-B14F-972F-CA361080E169}" type="slidenum">
              <a:rPr lang="en-US" smtClean="0"/>
              <a:t>14</a:t>
            </a:fld>
            <a:endParaRPr lang="en-US"/>
          </a:p>
        </p:txBody>
      </p:sp>
    </p:spTree>
    <p:extLst>
      <p:ext uri="{BB962C8B-B14F-4D97-AF65-F5344CB8AC3E}">
        <p14:creationId xmlns:p14="http://schemas.microsoft.com/office/powerpoint/2010/main" val="657470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EA4E4CA3-3AE3-CAB1-8008-995136674C1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2" name="Notes Placeholder 2">
            <a:extLst>
              <a:ext uri="{FF2B5EF4-FFF2-40B4-BE49-F238E27FC236}">
                <a16:creationId xmlns:a16="http://schemas.microsoft.com/office/drawing/2014/main" id="{2954502D-9E31-5778-43D6-3251ADB13CE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3" name="Slide Number Placeholder 3">
            <a:extLst>
              <a:ext uri="{FF2B5EF4-FFF2-40B4-BE49-F238E27FC236}">
                <a16:creationId xmlns:a16="http://schemas.microsoft.com/office/drawing/2014/main" id="{B9353F6E-00FB-F343-E32D-109229C6A2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B22886E-ABFF-3748-A5CC-3B800683E29D}" type="slidenum">
              <a:rPr lang="en-US" altLang="en-US" smtClean="0"/>
              <a:pPr fontAlgn="base">
                <a:spcBef>
                  <a:spcPct val="0"/>
                </a:spcBef>
                <a:spcAft>
                  <a:spcPct val="0"/>
                </a:spcAft>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34EE1D5-7E3F-1944-A04A-4C20800B3CC7}" type="slidenum">
              <a:rPr lang="en-US" smtClean="0"/>
              <a:pPr>
                <a:defRPr/>
              </a:pPr>
              <a:t>3</a:t>
            </a:fld>
            <a:endParaRPr lang="en-US"/>
          </a:p>
        </p:txBody>
      </p:sp>
    </p:spTree>
    <p:extLst>
      <p:ext uri="{BB962C8B-B14F-4D97-AF65-F5344CB8AC3E}">
        <p14:creationId xmlns:p14="http://schemas.microsoft.com/office/powerpoint/2010/main" val="3750879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a:extLst>
              <a:ext uri="{FF2B5EF4-FFF2-40B4-BE49-F238E27FC236}">
                <a16:creationId xmlns:a16="http://schemas.microsoft.com/office/drawing/2014/main" id="{650DFEF4-3835-5F8B-F7AF-DE47624480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Notes Placeholder 2">
            <a:extLst>
              <a:ext uri="{FF2B5EF4-FFF2-40B4-BE49-F238E27FC236}">
                <a16:creationId xmlns:a16="http://schemas.microsoft.com/office/drawing/2014/main" id="{FEA6C81B-7F4A-5648-DC2D-8173E218068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1" name="Slide Number Placeholder 3">
            <a:extLst>
              <a:ext uri="{FF2B5EF4-FFF2-40B4-BE49-F238E27FC236}">
                <a16:creationId xmlns:a16="http://schemas.microsoft.com/office/drawing/2014/main" id="{7D541165-99D3-6734-D3B1-60343D389EF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60E7B88-7BD5-104B-8FE9-564D4E9D5DDC}" type="slidenum">
              <a:rPr lang="en-US" altLang="en-US" smtClean="0"/>
              <a:pPr fontAlgn="base">
                <a:spcBef>
                  <a:spcPct val="0"/>
                </a:spcBef>
                <a:spcAft>
                  <a:spcPct val="0"/>
                </a:spcAft>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E327E-D3F4-11F0-BB5B-FC566CA405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BF527-EA18-6190-863F-58A478569C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A64E38-A89F-CA77-91FE-96A4398CC9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2D41C8-2F12-68BE-24AA-545CC7F8B98F}"/>
              </a:ext>
            </a:extLst>
          </p:cNvPr>
          <p:cNvSpPr>
            <a:spLocks noGrp="1"/>
          </p:cNvSpPr>
          <p:nvPr>
            <p:ph type="sldNum" sz="quarter" idx="5"/>
          </p:nvPr>
        </p:nvSpPr>
        <p:spPr/>
        <p:txBody>
          <a:bodyPr/>
          <a:lstStyle/>
          <a:p>
            <a:pPr>
              <a:defRPr/>
            </a:pPr>
            <a:fld id="{C34EE1D5-7E3F-1944-A04A-4C20800B3CC7}" type="slidenum">
              <a:rPr lang="en-US" smtClean="0"/>
              <a:pPr>
                <a:defRPr/>
              </a:pPr>
              <a:t>7</a:t>
            </a:fld>
            <a:endParaRPr lang="en-US"/>
          </a:p>
        </p:txBody>
      </p:sp>
    </p:spTree>
    <p:extLst>
      <p:ext uri="{BB962C8B-B14F-4D97-AF65-F5344CB8AC3E}">
        <p14:creationId xmlns:p14="http://schemas.microsoft.com/office/powerpoint/2010/main" val="2956036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AA64E-E670-591C-203A-590E4BA4A7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408D6D-8B62-08A3-8E1A-274F9AE68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0FB94-FA13-8E2E-7DC8-915DEE7866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7B1DE5-6A13-0B52-107A-DBC34AF5D4D6}"/>
              </a:ext>
            </a:extLst>
          </p:cNvPr>
          <p:cNvSpPr>
            <a:spLocks noGrp="1"/>
          </p:cNvSpPr>
          <p:nvPr>
            <p:ph type="sldNum" sz="quarter" idx="5"/>
          </p:nvPr>
        </p:nvSpPr>
        <p:spPr/>
        <p:txBody>
          <a:bodyPr/>
          <a:lstStyle/>
          <a:p>
            <a:fld id="{85A19852-669F-B14F-972F-CA361080E169}" type="slidenum">
              <a:rPr lang="en-US" smtClean="0"/>
              <a:t>8</a:t>
            </a:fld>
            <a:endParaRPr lang="en-US"/>
          </a:p>
        </p:txBody>
      </p:sp>
    </p:spTree>
    <p:extLst>
      <p:ext uri="{BB962C8B-B14F-4D97-AF65-F5344CB8AC3E}">
        <p14:creationId xmlns:p14="http://schemas.microsoft.com/office/powerpoint/2010/main" val="31026672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869FD-45A8-0441-78DA-FD74CDAB7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B899E4-163C-10B6-1945-4DEA43C03A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D4F321-911A-6ADD-4D19-0289384D70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6D28DB-6330-6440-13B0-02048765DB37}"/>
              </a:ext>
            </a:extLst>
          </p:cNvPr>
          <p:cNvSpPr>
            <a:spLocks noGrp="1"/>
          </p:cNvSpPr>
          <p:nvPr>
            <p:ph type="sldNum" sz="quarter" idx="5"/>
          </p:nvPr>
        </p:nvSpPr>
        <p:spPr/>
        <p:txBody>
          <a:bodyPr/>
          <a:lstStyle/>
          <a:p>
            <a:pPr>
              <a:defRPr/>
            </a:pPr>
            <a:fld id="{C34EE1D5-7E3F-1944-A04A-4C20800B3CC7}" type="slidenum">
              <a:rPr lang="en-US" smtClean="0"/>
              <a:pPr>
                <a:defRPr/>
              </a:pPr>
              <a:t>9</a:t>
            </a:fld>
            <a:endParaRPr lang="en-US"/>
          </a:p>
        </p:txBody>
      </p:sp>
    </p:spTree>
    <p:extLst>
      <p:ext uri="{BB962C8B-B14F-4D97-AF65-F5344CB8AC3E}">
        <p14:creationId xmlns:p14="http://schemas.microsoft.com/office/powerpoint/2010/main" val="2780192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8486B-6AC7-4DC8-AC12-C761BE0E7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D99B1-90F4-EE54-2248-44EDB4D760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B0616F-8F87-0CDF-E83D-DC6821C9A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81F75A-E986-CE2B-9079-F7C4354A6E43}"/>
              </a:ext>
            </a:extLst>
          </p:cNvPr>
          <p:cNvSpPr>
            <a:spLocks noGrp="1"/>
          </p:cNvSpPr>
          <p:nvPr>
            <p:ph type="sldNum" sz="quarter" idx="5"/>
          </p:nvPr>
        </p:nvSpPr>
        <p:spPr/>
        <p:txBody>
          <a:bodyPr/>
          <a:lstStyle/>
          <a:p>
            <a:fld id="{85A19852-669F-B14F-972F-CA361080E169}" type="slidenum">
              <a:rPr lang="en-US" smtClean="0"/>
              <a:t>10</a:t>
            </a:fld>
            <a:endParaRPr lang="en-US"/>
          </a:p>
        </p:txBody>
      </p:sp>
    </p:spTree>
    <p:extLst>
      <p:ext uri="{BB962C8B-B14F-4D97-AF65-F5344CB8AC3E}">
        <p14:creationId xmlns:p14="http://schemas.microsoft.com/office/powerpoint/2010/main" val="208786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D73E5-8535-5C68-3129-407C9F00C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F8593A-53F8-A99A-FF3C-892425C0C3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17B345-15D3-86CF-25A9-AD872EAE92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0238DF-D598-3BBC-8E00-0CEA9F8AFE8B}"/>
              </a:ext>
            </a:extLst>
          </p:cNvPr>
          <p:cNvSpPr>
            <a:spLocks noGrp="1"/>
          </p:cNvSpPr>
          <p:nvPr>
            <p:ph type="sldNum" sz="quarter" idx="5"/>
          </p:nvPr>
        </p:nvSpPr>
        <p:spPr/>
        <p:txBody>
          <a:bodyPr/>
          <a:lstStyle/>
          <a:p>
            <a:fld id="{85A19852-669F-B14F-972F-CA361080E169}" type="slidenum">
              <a:rPr lang="en-US" smtClean="0"/>
              <a:t>11</a:t>
            </a:fld>
            <a:endParaRPr lang="en-US"/>
          </a:p>
        </p:txBody>
      </p:sp>
    </p:spTree>
    <p:extLst>
      <p:ext uri="{BB962C8B-B14F-4D97-AF65-F5344CB8AC3E}">
        <p14:creationId xmlns:p14="http://schemas.microsoft.com/office/powerpoint/2010/main" val="774470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9B2700-33C5-7464-1ABC-94D0C47355B6}"/>
              </a:ext>
            </a:extLst>
          </p:cNvPr>
          <p:cNvSpPr>
            <a:spLocks noGrp="1"/>
          </p:cNvSpPr>
          <p:nvPr>
            <p:ph type="dt" sz="half" idx="10"/>
          </p:nvPr>
        </p:nvSpPr>
        <p:spPr/>
        <p:txBody>
          <a:bodyPr/>
          <a:lstStyle>
            <a:lvl1pPr>
              <a:defRPr/>
            </a:lvl1pPr>
          </a:lstStyle>
          <a:p>
            <a:pPr>
              <a:defRPr/>
            </a:pPr>
            <a:fld id="{AD88666C-24B1-A045-9681-0794F4174017}" type="datetimeFigureOut">
              <a:rPr lang="en-US"/>
              <a:pPr>
                <a:defRPr/>
              </a:pPr>
              <a:t>5/28/26</a:t>
            </a:fld>
            <a:endParaRPr lang="en-US"/>
          </a:p>
        </p:txBody>
      </p:sp>
      <p:sp>
        <p:nvSpPr>
          <p:cNvPr id="5" name="Footer Placeholder 4">
            <a:extLst>
              <a:ext uri="{FF2B5EF4-FFF2-40B4-BE49-F238E27FC236}">
                <a16:creationId xmlns:a16="http://schemas.microsoft.com/office/drawing/2014/main" id="{650A81DD-9B2D-5D08-001D-BE83D564824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64F7D17-FB06-E9FB-CE3A-D76E4A74B3A5}"/>
              </a:ext>
            </a:extLst>
          </p:cNvPr>
          <p:cNvSpPr>
            <a:spLocks noGrp="1"/>
          </p:cNvSpPr>
          <p:nvPr>
            <p:ph type="sldNum" sz="quarter" idx="12"/>
          </p:nvPr>
        </p:nvSpPr>
        <p:spPr/>
        <p:txBody>
          <a:bodyPr/>
          <a:lstStyle>
            <a:lvl1pPr>
              <a:defRPr/>
            </a:lvl1pPr>
          </a:lstStyle>
          <a:p>
            <a:pPr>
              <a:defRPr/>
            </a:pPr>
            <a:fld id="{DEAB6900-C2D9-984E-A0AF-16BD4E767361}" type="slidenum">
              <a:rPr lang="en-US"/>
              <a:pPr>
                <a:defRPr/>
              </a:pPr>
              <a:t>‹#›</a:t>
            </a:fld>
            <a:endParaRPr lang="en-US"/>
          </a:p>
        </p:txBody>
      </p:sp>
    </p:spTree>
    <p:extLst>
      <p:ext uri="{BB962C8B-B14F-4D97-AF65-F5344CB8AC3E}">
        <p14:creationId xmlns:p14="http://schemas.microsoft.com/office/powerpoint/2010/main" val="826913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473E13-3950-EF5E-A7A8-E187877BEB3D}"/>
              </a:ext>
            </a:extLst>
          </p:cNvPr>
          <p:cNvSpPr>
            <a:spLocks noGrp="1"/>
          </p:cNvSpPr>
          <p:nvPr>
            <p:ph type="dt" sz="half" idx="10"/>
          </p:nvPr>
        </p:nvSpPr>
        <p:spPr/>
        <p:txBody>
          <a:bodyPr/>
          <a:lstStyle>
            <a:lvl1pPr>
              <a:defRPr/>
            </a:lvl1pPr>
          </a:lstStyle>
          <a:p>
            <a:pPr>
              <a:defRPr/>
            </a:pPr>
            <a:fld id="{73BE5B5F-EE69-254C-AF9C-6392CF8B0F01}" type="datetimeFigureOut">
              <a:rPr lang="en-US"/>
              <a:pPr>
                <a:defRPr/>
              </a:pPr>
              <a:t>5/28/26</a:t>
            </a:fld>
            <a:endParaRPr lang="en-US"/>
          </a:p>
        </p:txBody>
      </p:sp>
      <p:sp>
        <p:nvSpPr>
          <p:cNvPr id="5" name="Footer Placeholder 4">
            <a:extLst>
              <a:ext uri="{FF2B5EF4-FFF2-40B4-BE49-F238E27FC236}">
                <a16:creationId xmlns:a16="http://schemas.microsoft.com/office/drawing/2014/main" id="{29A1398A-934C-B489-1877-4C4046CF6F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409E3E7-3E6B-B7CB-CECC-1EC2A261B3C1}"/>
              </a:ext>
            </a:extLst>
          </p:cNvPr>
          <p:cNvSpPr>
            <a:spLocks noGrp="1"/>
          </p:cNvSpPr>
          <p:nvPr>
            <p:ph type="sldNum" sz="quarter" idx="12"/>
          </p:nvPr>
        </p:nvSpPr>
        <p:spPr/>
        <p:txBody>
          <a:bodyPr/>
          <a:lstStyle>
            <a:lvl1pPr>
              <a:defRPr/>
            </a:lvl1pPr>
          </a:lstStyle>
          <a:p>
            <a:pPr>
              <a:defRPr/>
            </a:pPr>
            <a:fld id="{D16E153D-8154-5D46-BF26-232BECA6FBBA}" type="slidenum">
              <a:rPr lang="en-US"/>
              <a:pPr>
                <a:defRPr/>
              </a:pPr>
              <a:t>‹#›</a:t>
            </a:fld>
            <a:endParaRPr lang="en-US"/>
          </a:p>
        </p:txBody>
      </p:sp>
    </p:spTree>
    <p:extLst>
      <p:ext uri="{BB962C8B-B14F-4D97-AF65-F5344CB8AC3E}">
        <p14:creationId xmlns:p14="http://schemas.microsoft.com/office/powerpoint/2010/main" val="11107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C3F2A-BEFE-AE8C-0559-28EDFBC7B0B0}"/>
              </a:ext>
            </a:extLst>
          </p:cNvPr>
          <p:cNvSpPr>
            <a:spLocks noGrp="1"/>
          </p:cNvSpPr>
          <p:nvPr>
            <p:ph type="dt" sz="half" idx="10"/>
          </p:nvPr>
        </p:nvSpPr>
        <p:spPr/>
        <p:txBody>
          <a:bodyPr/>
          <a:lstStyle>
            <a:lvl1pPr>
              <a:defRPr/>
            </a:lvl1pPr>
          </a:lstStyle>
          <a:p>
            <a:pPr>
              <a:defRPr/>
            </a:pPr>
            <a:fld id="{1C7A79B8-8268-C741-9E61-F496FE78A332}" type="datetimeFigureOut">
              <a:rPr lang="en-US"/>
              <a:pPr>
                <a:defRPr/>
              </a:pPr>
              <a:t>5/28/26</a:t>
            </a:fld>
            <a:endParaRPr lang="en-US"/>
          </a:p>
        </p:txBody>
      </p:sp>
      <p:sp>
        <p:nvSpPr>
          <p:cNvPr id="5" name="Footer Placeholder 4">
            <a:extLst>
              <a:ext uri="{FF2B5EF4-FFF2-40B4-BE49-F238E27FC236}">
                <a16:creationId xmlns:a16="http://schemas.microsoft.com/office/drawing/2014/main" id="{AD9D1C92-B577-DE20-1728-656BBE2670D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69B1930-20C6-3B8A-F45F-9083BB5E5F06}"/>
              </a:ext>
            </a:extLst>
          </p:cNvPr>
          <p:cNvSpPr>
            <a:spLocks noGrp="1"/>
          </p:cNvSpPr>
          <p:nvPr>
            <p:ph type="sldNum" sz="quarter" idx="12"/>
          </p:nvPr>
        </p:nvSpPr>
        <p:spPr/>
        <p:txBody>
          <a:bodyPr/>
          <a:lstStyle>
            <a:lvl1pPr>
              <a:defRPr/>
            </a:lvl1pPr>
          </a:lstStyle>
          <a:p>
            <a:pPr>
              <a:defRPr/>
            </a:pPr>
            <a:fld id="{1AF6E836-3DAB-594F-9030-AD1C270BFB26}" type="slidenum">
              <a:rPr lang="en-US"/>
              <a:pPr>
                <a:defRPr/>
              </a:pPr>
              <a:t>‹#›</a:t>
            </a:fld>
            <a:endParaRPr lang="en-US"/>
          </a:p>
        </p:txBody>
      </p:sp>
    </p:spTree>
    <p:extLst>
      <p:ext uri="{BB962C8B-B14F-4D97-AF65-F5344CB8AC3E}">
        <p14:creationId xmlns:p14="http://schemas.microsoft.com/office/powerpoint/2010/main" val="372385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3286FF-7D2E-7CD4-24F9-DC2154DC7E10}"/>
              </a:ext>
            </a:extLst>
          </p:cNvPr>
          <p:cNvSpPr>
            <a:spLocks noGrp="1"/>
          </p:cNvSpPr>
          <p:nvPr>
            <p:ph type="dt" sz="half" idx="10"/>
          </p:nvPr>
        </p:nvSpPr>
        <p:spPr/>
        <p:txBody>
          <a:bodyPr/>
          <a:lstStyle>
            <a:lvl1pPr>
              <a:defRPr/>
            </a:lvl1pPr>
          </a:lstStyle>
          <a:p>
            <a:pPr>
              <a:defRPr/>
            </a:pPr>
            <a:fld id="{FD1A545A-953E-044B-B337-A3619241EE57}" type="datetimeFigureOut">
              <a:rPr lang="en-US"/>
              <a:pPr>
                <a:defRPr/>
              </a:pPr>
              <a:t>5/28/26</a:t>
            </a:fld>
            <a:endParaRPr lang="en-US"/>
          </a:p>
        </p:txBody>
      </p:sp>
      <p:sp>
        <p:nvSpPr>
          <p:cNvPr id="5" name="Footer Placeholder 4">
            <a:extLst>
              <a:ext uri="{FF2B5EF4-FFF2-40B4-BE49-F238E27FC236}">
                <a16:creationId xmlns:a16="http://schemas.microsoft.com/office/drawing/2014/main" id="{CB51A1EA-8559-ED71-1E2A-BC15D50A512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4CEEF9-A547-28E6-B45B-5B1AA48361E8}"/>
              </a:ext>
            </a:extLst>
          </p:cNvPr>
          <p:cNvSpPr>
            <a:spLocks noGrp="1"/>
          </p:cNvSpPr>
          <p:nvPr>
            <p:ph type="sldNum" sz="quarter" idx="12"/>
          </p:nvPr>
        </p:nvSpPr>
        <p:spPr/>
        <p:txBody>
          <a:bodyPr/>
          <a:lstStyle>
            <a:lvl1pPr>
              <a:defRPr/>
            </a:lvl1pPr>
          </a:lstStyle>
          <a:p>
            <a:pPr>
              <a:defRPr/>
            </a:pPr>
            <a:fld id="{36ADEF5F-75D4-5A48-AA4E-65BFCD643F3C}" type="slidenum">
              <a:rPr lang="en-US"/>
              <a:pPr>
                <a:defRPr/>
              </a:pPr>
              <a:t>‹#›</a:t>
            </a:fld>
            <a:endParaRPr lang="en-US"/>
          </a:p>
        </p:txBody>
      </p:sp>
    </p:spTree>
    <p:extLst>
      <p:ext uri="{BB962C8B-B14F-4D97-AF65-F5344CB8AC3E}">
        <p14:creationId xmlns:p14="http://schemas.microsoft.com/office/powerpoint/2010/main" val="325804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9DE51-96A3-5C91-5382-794A0050F4D7}"/>
              </a:ext>
            </a:extLst>
          </p:cNvPr>
          <p:cNvSpPr>
            <a:spLocks noGrp="1"/>
          </p:cNvSpPr>
          <p:nvPr>
            <p:ph type="dt" sz="half" idx="10"/>
          </p:nvPr>
        </p:nvSpPr>
        <p:spPr/>
        <p:txBody>
          <a:bodyPr/>
          <a:lstStyle>
            <a:lvl1pPr>
              <a:defRPr/>
            </a:lvl1pPr>
          </a:lstStyle>
          <a:p>
            <a:pPr>
              <a:defRPr/>
            </a:pPr>
            <a:fld id="{C345C2FA-BBFE-2A49-A1A2-1DC739804F8B}" type="datetimeFigureOut">
              <a:rPr lang="en-US"/>
              <a:pPr>
                <a:defRPr/>
              </a:pPr>
              <a:t>5/28/26</a:t>
            </a:fld>
            <a:endParaRPr lang="en-US"/>
          </a:p>
        </p:txBody>
      </p:sp>
      <p:sp>
        <p:nvSpPr>
          <p:cNvPr id="5" name="Footer Placeholder 4">
            <a:extLst>
              <a:ext uri="{FF2B5EF4-FFF2-40B4-BE49-F238E27FC236}">
                <a16:creationId xmlns:a16="http://schemas.microsoft.com/office/drawing/2014/main" id="{4D896082-19DD-6CB7-E005-B797B0899D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66FC945-7C83-07F2-53D4-51F2B7C051F9}"/>
              </a:ext>
            </a:extLst>
          </p:cNvPr>
          <p:cNvSpPr>
            <a:spLocks noGrp="1"/>
          </p:cNvSpPr>
          <p:nvPr>
            <p:ph type="sldNum" sz="quarter" idx="12"/>
          </p:nvPr>
        </p:nvSpPr>
        <p:spPr/>
        <p:txBody>
          <a:bodyPr/>
          <a:lstStyle>
            <a:lvl1pPr>
              <a:defRPr/>
            </a:lvl1pPr>
          </a:lstStyle>
          <a:p>
            <a:pPr>
              <a:defRPr/>
            </a:pPr>
            <a:fld id="{A2222FE8-FE0E-9C4C-9D21-3BB6988F356B}" type="slidenum">
              <a:rPr lang="en-US"/>
              <a:pPr>
                <a:defRPr/>
              </a:pPr>
              <a:t>‹#›</a:t>
            </a:fld>
            <a:endParaRPr lang="en-US"/>
          </a:p>
        </p:txBody>
      </p:sp>
    </p:spTree>
    <p:extLst>
      <p:ext uri="{BB962C8B-B14F-4D97-AF65-F5344CB8AC3E}">
        <p14:creationId xmlns:p14="http://schemas.microsoft.com/office/powerpoint/2010/main" val="264420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E6F7CC6-62AE-C58A-AC32-657CEB9D7E0C}"/>
              </a:ext>
            </a:extLst>
          </p:cNvPr>
          <p:cNvSpPr>
            <a:spLocks noGrp="1"/>
          </p:cNvSpPr>
          <p:nvPr>
            <p:ph type="dt" sz="half" idx="10"/>
          </p:nvPr>
        </p:nvSpPr>
        <p:spPr/>
        <p:txBody>
          <a:bodyPr/>
          <a:lstStyle>
            <a:lvl1pPr>
              <a:defRPr/>
            </a:lvl1pPr>
          </a:lstStyle>
          <a:p>
            <a:pPr>
              <a:defRPr/>
            </a:pPr>
            <a:fld id="{3132B8EC-28EA-E34A-AE9D-6AC7DD55924E}" type="datetimeFigureOut">
              <a:rPr lang="en-US"/>
              <a:pPr>
                <a:defRPr/>
              </a:pPr>
              <a:t>5/28/26</a:t>
            </a:fld>
            <a:endParaRPr lang="en-US"/>
          </a:p>
        </p:txBody>
      </p:sp>
      <p:sp>
        <p:nvSpPr>
          <p:cNvPr id="6" name="Footer Placeholder 4">
            <a:extLst>
              <a:ext uri="{FF2B5EF4-FFF2-40B4-BE49-F238E27FC236}">
                <a16:creationId xmlns:a16="http://schemas.microsoft.com/office/drawing/2014/main" id="{73984957-1012-65F3-C14C-3EA44BB47F6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01654C0-00E6-5979-D72D-1BD45BAEF355}"/>
              </a:ext>
            </a:extLst>
          </p:cNvPr>
          <p:cNvSpPr>
            <a:spLocks noGrp="1"/>
          </p:cNvSpPr>
          <p:nvPr>
            <p:ph type="sldNum" sz="quarter" idx="12"/>
          </p:nvPr>
        </p:nvSpPr>
        <p:spPr/>
        <p:txBody>
          <a:bodyPr/>
          <a:lstStyle>
            <a:lvl1pPr>
              <a:defRPr/>
            </a:lvl1pPr>
          </a:lstStyle>
          <a:p>
            <a:pPr>
              <a:defRPr/>
            </a:pPr>
            <a:fld id="{7820463A-E0CB-3E4D-B108-0A26F3FBDCFF}" type="slidenum">
              <a:rPr lang="en-US"/>
              <a:pPr>
                <a:defRPr/>
              </a:pPr>
              <a:t>‹#›</a:t>
            </a:fld>
            <a:endParaRPr lang="en-US"/>
          </a:p>
        </p:txBody>
      </p:sp>
    </p:spTree>
    <p:extLst>
      <p:ext uri="{BB962C8B-B14F-4D97-AF65-F5344CB8AC3E}">
        <p14:creationId xmlns:p14="http://schemas.microsoft.com/office/powerpoint/2010/main" val="335512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42DB9FA-C2ED-E5EA-1C8C-E04297B686D3}"/>
              </a:ext>
            </a:extLst>
          </p:cNvPr>
          <p:cNvSpPr>
            <a:spLocks noGrp="1"/>
          </p:cNvSpPr>
          <p:nvPr>
            <p:ph type="dt" sz="half" idx="10"/>
          </p:nvPr>
        </p:nvSpPr>
        <p:spPr/>
        <p:txBody>
          <a:bodyPr/>
          <a:lstStyle>
            <a:lvl1pPr>
              <a:defRPr/>
            </a:lvl1pPr>
          </a:lstStyle>
          <a:p>
            <a:pPr>
              <a:defRPr/>
            </a:pPr>
            <a:fld id="{6F7D572D-6152-2A44-9F9F-76158897A9B7}" type="datetimeFigureOut">
              <a:rPr lang="en-US"/>
              <a:pPr>
                <a:defRPr/>
              </a:pPr>
              <a:t>5/28/26</a:t>
            </a:fld>
            <a:endParaRPr lang="en-US"/>
          </a:p>
        </p:txBody>
      </p:sp>
      <p:sp>
        <p:nvSpPr>
          <p:cNvPr id="8" name="Footer Placeholder 4">
            <a:extLst>
              <a:ext uri="{FF2B5EF4-FFF2-40B4-BE49-F238E27FC236}">
                <a16:creationId xmlns:a16="http://schemas.microsoft.com/office/drawing/2014/main" id="{98F93DAC-B91E-1DFB-17B2-295B8C11DC7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FDD963B-8075-1B30-608E-1BEEFB9045B9}"/>
              </a:ext>
            </a:extLst>
          </p:cNvPr>
          <p:cNvSpPr>
            <a:spLocks noGrp="1"/>
          </p:cNvSpPr>
          <p:nvPr>
            <p:ph type="sldNum" sz="quarter" idx="12"/>
          </p:nvPr>
        </p:nvSpPr>
        <p:spPr/>
        <p:txBody>
          <a:bodyPr/>
          <a:lstStyle>
            <a:lvl1pPr>
              <a:defRPr/>
            </a:lvl1pPr>
          </a:lstStyle>
          <a:p>
            <a:pPr>
              <a:defRPr/>
            </a:pPr>
            <a:fld id="{F61B9139-4E40-5342-9E35-3F50D4B32135}" type="slidenum">
              <a:rPr lang="en-US"/>
              <a:pPr>
                <a:defRPr/>
              </a:pPr>
              <a:t>‹#›</a:t>
            </a:fld>
            <a:endParaRPr lang="en-US"/>
          </a:p>
        </p:txBody>
      </p:sp>
    </p:spTree>
    <p:extLst>
      <p:ext uri="{BB962C8B-B14F-4D97-AF65-F5344CB8AC3E}">
        <p14:creationId xmlns:p14="http://schemas.microsoft.com/office/powerpoint/2010/main" val="2055865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60A08067-B94F-0FD8-BCF8-F068D1F125F0}"/>
              </a:ext>
            </a:extLst>
          </p:cNvPr>
          <p:cNvSpPr>
            <a:spLocks noGrp="1"/>
          </p:cNvSpPr>
          <p:nvPr>
            <p:ph type="dt" sz="half" idx="10"/>
          </p:nvPr>
        </p:nvSpPr>
        <p:spPr/>
        <p:txBody>
          <a:bodyPr/>
          <a:lstStyle>
            <a:lvl1pPr>
              <a:defRPr/>
            </a:lvl1pPr>
          </a:lstStyle>
          <a:p>
            <a:pPr>
              <a:defRPr/>
            </a:pPr>
            <a:fld id="{B0C8C463-6A63-8346-A6EE-2D5B1DC1B2E9}" type="datetimeFigureOut">
              <a:rPr lang="en-US"/>
              <a:pPr>
                <a:defRPr/>
              </a:pPr>
              <a:t>5/28/26</a:t>
            </a:fld>
            <a:endParaRPr lang="en-US"/>
          </a:p>
        </p:txBody>
      </p:sp>
      <p:sp>
        <p:nvSpPr>
          <p:cNvPr id="4" name="Footer Placeholder 4">
            <a:extLst>
              <a:ext uri="{FF2B5EF4-FFF2-40B4-BE49-F238E27FC236}">
                <a16:creationId xmlns:a16="http://schemas.microsoft.com/office/drawing/2014/main" id="{E74D55E5-0E71-75D2-D657-E8CB7A45DD5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66B9359-E7F8-2C13-0492-8984778FA015}"/>
              </a:ext>
            </a:extLst>
          </p:cNvPr>
          <p:cNvSpPr>
            <a:spLocks noGrp="1"/>
          </p:cNvSpPr>
          <p:nvPr>
            <p:ph type="sldNum" sz="quarter" idx="12"/>
          </p:nvPr>
        </p:nvSpPr>
        <p:spPr/>
        <p:txBody>
          <a:bodyPr/>
          <a:lstStyle>
            <a:lvl1pPr>
              <a:defRPr/>
            </a:lvl1pPr>
          </a:lstStyle>
          <a:p>
            <a:pPr>
              <a:defRPr/>
            </a:pPr>
            <a:fld id="{89E1FF5B-66EA-094F-B04B-46306E56925A}" type="slidenum">
              <a:rPr lang="en-US"/>
              <a:pPr>
                <a:defRPr/>
              </a:pPr>
              <a:t>‹#›</a:t>
            </a:fld>
            <a:endParaRPr lang="en-US"/>
          </a:p>
        </p:txBody>
      </p:sp>
    </p:spTree>
    <p:extLst>
      <p:ext uri="{BB962C8B-B14F-4D97-AF65-F5344CB8AC3E}">
        <p14:creationId xmlns:p14="http://schemas.microsoft.com/office/powerpoint/2010/main" val="1351577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5CD0701-7B75-983E-B8D2-28898ABA3F27}"/>
              </a:ext>
            </a:extLst>
          </p:cNvPr>
          <p:cNvSpPr>
            <a:spLocks noGrp="1"/>
          </p:cNvSpPr>
          <p:nvPr>
            <p:ph type="dt" sz="half" idx="10"/>
          </p:nvPr>
        </p:nvSpPr>
        <p:spPr/>
        <p:txBody>
          <a:bodyPr/>
          <a:lstStyle>
            <a:lvl1pPr>
              <a:defRPr/>
            </a:lvl1pPr>
          </a:lstStyle>
          <a:p>
            <a:pPr>
              <a:defRPr/>
            </a:pPr>
            <a:fld id="{72D7D923-5C1E-C543-8D08-BC93D93EBA37}" type="datetimeFigureOut">
              <a:rPr lang="en-US"/>
              <a:pPr>
                <a:defRPr/>
              </a:pPr>
              <a:t>5/28/26</a:t>
            </a:fld>
            <a:endParaRPr lang="en-US"/>
          </a:p>
        </p:txBody>
      </p:sp>
      <p:sp>
        <p:nvSpPr>
          <p:cNvPr id="3" name="Footer Placeholder 4">
            <a:extLst>
              <a:ext uri="{FF2B5EF4-FFF2-40B4-BE49-F238E27FC236}">
                <a16:creationId xmlns:a16="http://schemas.microsoft.com/office/drawing/2014/main" id="{4C4AE4CD-E794-EB53-CCBA-EFE41A67F99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6857A52-EC01-E546-60BC-DA3A1A5ACB4C}"/>
              </a:ext>
            </a:extLst>
          </p:cNvPr>
          <p:cNvSpPr>
            <a:spLocks noGrp="1"/>
          </p:cNvSpPr>
          <p:nvPr>
            <p:ph type="sldNum" sz="quarter" idx="12"/>
          </p:nvPr>
        </p:nvSpPr>
        <p:spPr/>
        <p:txBody>
          <a:bodyPr/>
          <a:lstStyle>
            <a:lvl1pPr>
              <a:defRPr/>
            </a:lvl1pPr>
          </a:lstStyle>
          <a:p>
            <a:pPr>
              <a:defRPr/>
            </a:pPr>
            <a:fld id="{FC27D145-FF0A-1D49-92F1-980447F314D2}" type="slidenum">
              <a:rPr lang="en-US"/>
              <a:pPr>
                <a:defRPr/>
              </a:pPr>
              <a:t>‹#›</a:t>
            </a:fld>
            <a:endParaRPr lang="en-US"/>
          </a:p>
        </p:txBody>
      </p:sp>
    </p:spTree>
    <p:extLst>
      <p:ext uri="{BB962C8B-B14F-4D97-AF65-F5344CB8AC3E}">
        <p14:creationId xmlns:p14="http://schemas.microsoft.com/office/powerpoint/2010/main" val="1697411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1D9339D2-A679-14FA-03F6-307534877156}"/>
              </a:ext>
            </a:extLst>
          </p:cNvPr>
          <p:cNvSpPr>
            <a:spLocks noGrp="1"/>
          </p:cNvSpPr>
          <p:nvPr>
            <p:ph type="dt" sz="half" idx="10"/>
          </p:nvPr>
        </p:nvSpPr>
        <p:spPr/>
        <p:txBody>
          <a:bodyPr/>
          <a:lstStyle>
            <a:lvl1pPr>
              <a:defRPr/>
            </a:lvl1pPr>
          </a:lstStyle>
          <a:p>
            <a:pPr>
              <a:defRPr/>
            </a:pPr>
            <a:fld id="{BEC877A3-48FB-F249-8369-CF5DB42B8E0D}" type="datetimeFigureOut">
              <a:rPr lang="en-US"/>
              <a:pPr>
                <a:defRPr/>
              </a:pPr>
              <a:t>5/28/26</a:t>
            </a:fld>
            <a:endParaRPr lang="en-US"/>
          </a:p>
        </p:txBody>
      </p:sp>
      <p:sp>
        <p:nvSpPr>
          <p:cNvPr id="6" name="Footer Placeholder 4">
            <a:extLst>
              <a:ext uri="{FF2B5EF4-FFF2-40B4-BE49-F238E27FC236}">
                <a16:creationId xmlns:a16="http://schemas.microsoft.com/office/drawing/2014/main" id="{EC47C467-0F76-DF85-EEFC-264AAD8DC05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94A1D0-3019-A070-DF69-23D7D3E706AA}"/>
              </a:ext>
            </a:extLst>
          </p:cNvPr>
          <p:cNvSpPr>
            <a:spLocks noGrp="1"/>
          </p:cNvSpPr>
          <p:nvPr>
            <p:ph type="sldNum" sz="quarter" idx="12"/>
          </p:nvPr>
        </p:nvSpPr>
        <p:spPr/>
        <p:txBody>
          <a:bodyPr/>
          <a:lstStyle>
            <a:lvl1pPr>
              <a:defRPr/>
            </a:lvl1pPr>
          </a:lstStyle>
          <a:p>
            <a:pPr>
              <a:defRPr/>
            </a:pPr>
            <a:fld id="{656BB350-B6B9-A946-9EA7-1BBA8D8E4843}" type="slidenum">
              <a:rPr lang="en-US"/>
              <a:pPr>
                <a:defRPr/>
              </a:pPr>
              <a:t>‹#›</a:t>
            </a:fld>
            <a:endParaRPr lang="en-US"/>
          </a:p>
        </p:txBody>
      </p:sp>
    </p:spTree>
    <p:extLst>
      <p:ext uri="{BB962C8B-B14F-4D97-AF65-F5344CB8AC3E}">
        <p14:creationId xmlns:p14="http://schemas.microsoft.com/office/powerpoint/2010/main" val="1424250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69AF2147-1803-6128-3DBA-F846913EA6ED}"/>
              </a:ext>
            </a:extLst>
          </p:cNvPr>
          <p:cNvSpPr>
            <a:spLocks noGrp="1"/>
          </p:cNvSpPr>
          <p:nvPr>
            <p:ph type="dt" sz="half" idx="10"/>
          </p:nvPr>
        </p:nvSpPr>
        <p:spPr/>
        <p:txBody>
          <a:bodyPr/>
          <a:lstStyle>
            <a:lvl1pPr>
              <a:defRPr/>
            </a:lvl1pPr>
          </a:lstStyle>
          <a:p>
            <a:pPr>
              <a:defRPr/>
            </a:pPr>
            <a:fld id="{26CE95B3-558B-A841-ADFF-437804E4F7D8}" type="datetimeFigureOut">
              <a:rPr lang="en-US"/>
              <a:pPr>
                <a:defRPr/>
              </a:pPr>
              <a:t>5/28/26</a:t>
            </a:fld>
            <a:endParaRPr lang="en-US"/>
          </a:p>
        </p:txBody>
      </p:sp>
      <p:sp>
        <p:nvSpPr>
          <p:cNvPr id="6" name="Footer Placeholder 4">
            <a:extLst>
              <a:ext uri="{FF2B5EF4-FFF2-40B4-BE49-F238E27FC236}">
                <a16:creationId xmlns:a16="http://schemas.microsoft.com/office/drawing/2014/main" id="{66624540-20A1-DE3A-1A79-AC284D293EF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4DE8E9-985B-0EAB-CF8C-D48412BA80EE}"/>
              </a:ext>
            </a:extLst>
          </p:cNvPr>
          <p:cNvSpPr>
            <a:spLocks noGrp="1"/>
          </p:cNvSpPr>
          <p:nvPr>
            <p:ph type="sldNum" sz="quarter" idx="12"/>
          </p:nvPr>
        </p:nvSpPr>
        <p:spPr/>
        <p:txBody>
          <a:bodyPr/>
          <a:lstStyle>
            <a:lvl1pPr>
              <a:defRPr/>
            </a:lvl1pPr>
          </a:lstStyle>
          <a:p>
            <a:pPr>
              <a:defRPr/>
            </a:pPr>
            <a:fld id="{5DA0DEEC-3FAB-184D-925B-EB8342F9AAAC}" type="slidenum">
              <a:rPr lang="en-US"/>
              <a:pPr>
                <a:defRPr/>
              </a:pPr>
              <a:t>‹#›</a:t>
            </a:fld>
            <a:endParaRPr lang="en-US"/>
          </a:p>
        </p:txBody>
      </p:sp>
    </p:spTree>
    <p:extLst>
      <p:ext uri="{BB962C8B-B14F-4D97-AF65-F5344CB8AC3E}">
        <p14:creationId xmlns:p14="http://schemas.microsoft.com/office/powerpoint/2010/main" val="2740780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6947719-D2D9-EC81-2505-82DF1D68C640}"/>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5A50E4-593B-2484-33AB-D3F8E2816116}"/>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B499C48-4E85-D43C-ABC2-EDF80D8637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3A967A9-1B8A-A944-9E8F-E4D8258620A5}" type="datetimeFigureOut">
              <a:rPr lang="en-US"/>
              <a:pPr>
                <a:defRPr/>
              </a:pPr>
              <a:t>5/28/26</a:t>
            </a:fld>
            <a:endParaRPr lang="en-US"/>
          </a:p>
        </p:txBody>
      </p:sp>
      <p:sp>
        <p:nvSpPr>
          <p:cNvPr id="5" name="Footer Placeholder 4">
            <a:extLst>
              <a:ext uri="{FF2B5EF4-FFF2-40B4-BE49-F238E27FC236}">
                <a16:creationId xmlns:a16="http://schemas.microsoft.com/office/drawing/2014/main" id="{52DCF587-05C3-7E21-92AD-CADC11100B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FF4BB1F-2916-6F71-D1ED-82A8505736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2016FC2-047C-7843-8104-051DF5015F1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alameda@homebaseccc.or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mayareddy@homebaseccc.org" TargetMode="External"/><Relationship Id="rId2" Type="http://schemas.openxmlformats.org/officeDocument/2006/relationships/hyperlink" Target="https://drive.google.com/drive/folders/1l4oLhG-jSqEKL0JfdIwc00C5othkGbL1"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mailto:alameda@homebaseccc.org" TargetMode="External"/><Relationship Id="rId4" Type="http://schemas.openxmlformats.org/officeDocument/2006/relationships/hyperlink" Target="mailto:matthieu@homebasesccc.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matthieu@homebaseccc.org" TargetMode="External"/><Relationship Id="rId2" Type="http://schemas.openxmlformats.org/officeDocument/2006/relationships/hyperlink" Target="mailto:mayareddy@homebaseccc.org"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alameda@homebaseccc.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descr="&quot;&quot;">
            <a:extLst>
              <a:ext uri="{FF2B5EF4-FFF2-40B4-BE49-F238E27FC236}">
                <a16:creationId xmlns:a16="http://schemas.microsoft.com/office/drawing/2014/main" id="{EE3B3CD7-37CB-42A1-4E8E-E622E600A347}"/>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39" name="Content Placeholder 18" descr="Logo&#10;&#10;Description automatically generated">
            <a:extLst>
              <a:ext uri="{FF2B5EF4-FFF2-40B4-BE49-F238E27FC236}">
                <a16:creationId xmlns:a16="http://schemas.microsoft.com/office/drawing/2014/main" id="{7B2CB436-80C5-1AE9-DF08-0E38B59BCA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9050" y="1119188"/>
            <a:ext cx="6537325"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ight Triangle 10" descr="&quot;&quot;">
            <a:extLst>
              <a:ext uri="{FF2B5EF4-FFF2-40B4-BE49-F238E27FC236}">
                <a16:creationId xmlns:a16="http://schemas.microsoft.com/office/drawing/2014/main" id="{C405BC5B-7731-9414-1761-AA06E521079A}"/>
              </a:ext>
            </a:extLst>
          </p:cNvPr>
          <p:cNvSpPr>
            <a:spLocks noGrp="1" noRot="1" noChangeAspect="1" noMove="1" noResize="1" noEditPoints="1" noAdjustHandles="1" noChangeArrowheads="1" noChangeShapeType="1" noTextEdit="1"/>
          </p:cNvSpPr>
          <p:nvPr/>
        </p:nvSpPr>
        <p:spPr>
          <a:xfrm flipH="1">
            <a:off x="8577263" y="3335338"/>
            <a:ext cx="3290887"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12" descr="&quot;&quot;">
            <a:extLst>
              <a:ext uri="{FF2B5EF4-FFF2-40B4-BE49-F238E27FC236}">
                <a16:creationId xmlns:a16="http://schemas.microsoft.com/office/drawing/2014/main" id="{85971406-3285-7569-FFC3-EE34028932EA}"/>
              </a:ext>
            </a:extLst>
          </p:cNvPr>
          <p:cNvSpPr>
            <a:spLocks noGrp="1" noRot="1" noChangeAspect="1" noMove="1" noResize="1" noEditPoints="1" noAdjustHandles="1" noChangeArrowheads="1" noChangeShapeType="1" noTextEdit="1"/>
          </p:cNvSpPr>
          <p:nvPr/>
        </p:nvSpPr>
        <p:spPr>
          <a:xfrm>
            <a:off x="641350" y="623888"/>
            <a:ext cx="10906125" cy="5607050"/>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342" name="Title 1">
            <a:extLst>
              <a:ext uri="{FF2B5EF4-FFF2-40B4-BE49-F238E27FC236}">
                <a16:creationId xmlns:a16="http://schemas.microsoft.com/office/drawing/2014/main" id="{2F71B669-1DA8-2DC9-B4D9-3CD6E83CEBE6}"/>
              </a:ext>
            </a:extLst>
          </p:cNvPr>
          <p:cNvSpPr>
            <a:spLocks noGrp="1" noChangeArrowheads="1"/>
          </p:cNvSpPr>
          <p:nvPr>
            <p:ph type="ctrTitle"/>
          </p:nvPr>
        </p:nvSpPr>
        <p:spPr>
          <a:xfrm>
            <a:off x="1289050" y="3429000"/>
            <a:ext cx="10169525" cy="1712913"/>
          </a:xfrm>
        </p:spPr>
        <p:txBody>
          <a:bodyPr>
            <a:normAutofit/>
          </a:bodyPr>
          <a:lstStyle/>
          <a:p>
            <a:pPr algn="l" eaLnBrk="1" hangingPunct="1"/>
            <a:br>
              <a:rPr lang="en-US" altLang="en-US" sz="4400" dirty="0">
                <a:solidFill>
                  <a:schemeClr val="tx2"/>
                </a:solidFill>
              </a:rPr>
            </a:br>
            <a:r>
              <a:rPr lang="en-US" altLang="en-US" sz="4400" dirty="0">
                <a:solidFill>
                  <a:schemeClr val="tx2"/>
                </a:solidFill>
              </a:rPr>
              <a:t>System Impact Committee</a:t>
            </a:r>
          </a:p>
        </p:txBody>
      </p:sp>
      <p:sp>
        <p:nvSpPr>
          <p:cNvPr id="14343" name="Subtitle 2">
            <a:extLst>
              <a:ext uri="{FF2B5EF4-FFF2-40B4-BE49-F238E27FC236}">
                <a16:creationId xmlns:a16="http://schemas.microsoft.com/office/drawing/2014/main" id="{778012F3-F02F-8FEE-954F-A5FE087E8F22}"/>
              </a:ext>
            </a:extLst>
          </p:cNvPr>
          <p:cNvSpPr>
            <a:spLocks noGrp="1" noChangeArrowheads="1"/>
          </p:cNvSpPr>
          <p:nvPr>
            <p:ph type="subTitle" idx="1"/>
          </p:nvPr>
        </p:nvSpPr>
        <p:spPr>
          <a:xfrm>
            <a:off x="1289050" y="5141913"/>
            <a:ext cx="7321550" cy="754062"/>
          </a:xfrm>
        </p:spPr>
        <p:txBody>
          <a:bodyPr/>
          <a:lstStyle/>
          <a:p>
            <a:pPr algn="l" eaLnBrk="1" hangingPunct="1"/>
            <a:r>
              <a:rPr lang="en-US" altLang="en-US" i="1" dirty="0">
                <a:solidFill>
                  <a:schemeClr val="tx2"/>
                </a:solidFill>
              </a:rPr>
              <a:t>June 03,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55233-84C9-3AB6-62DA-423701E61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620BE-739C-27DB-89FC-A82AD837A290}"/>
              </a:ext>
            </a:extLst>
          </p:cNvPr>
          <p:cNvSpPr>
            <a:spLocks noGrp="1"/>
          </p:cNvSpPr>
          <p:nvPr>
            <p:ph type="title"/>
          </p:nvPr>
        </p:nvSpPr>
        <p:spPr>
          <a:xfrm>
            <a:off x="2479729" y="1022130"/>
            <a:ext cx="6958739" cy="2225532"/>
          </a:xfrm>
        </p:spPr>
        <p:txBody>
          <a:bodyPr anchor="t">
            <a:noAutofit/>
          </a:bodyPr>
          <a:lstStyle/>
          <a:p>
            <a:pPr algn="ctr"/>
            <a:r>
              <a:rPr lang="en-US" sz="5000" b="1" i="1" dirty="0">
                <a:solidFill>
                  <a:srgbClr val="000000"/>
                </a:solidFill>
                <a:ea typeface="Calibri Light"/>
                <a:cs typeface="Calibri Light"/>
              </a:rPr>
              <a:t>Action and Discussion</a:t>
            </a:r>
            <a:r>
              <a:rPr lang="en-US" sz="5000" b="1" dirty="0">
                <a:solidFill>
                  <a:srgbClr val="000000"/>
                </a:solidFill>
                <a:ea typeface="Calibri Light"/>
                <a:cs typeface="Calibri Light"/>
              </a:rPr>
              <a:t>: SIC/HMIS - Streamlining </a:t>
            </a:r>
          </a:p>
        </p:txBody>
      </p:sp>
      <p:pic>
        <p:nvPicPr>
          <p:cNvPr id="4" name="Content Placeholder 18" descr="Logo&#10;&#10;Description automatically generated">
            <a:extLst>
              <a:ext uri="{FF2B5EF4-FFF2-40B4-BE49-F238E27FC236}">
                <a16:creationId xmlns:a16="http://schemas.microsoft.com/office/drawing/2014/main" id="{D3BCE2DE-88EE-6D4F-6E5F-7AE0F9B24CB4}"/>
              </a:ext>
            </a:extLst>
          </p:cNvPr>
          <p:cNvPicPr>
            <a:picLocks noChangeAspect="1"/>
          </p:cNvPicPr>
          <p:nvPr/>
        </p:nvPicPr>
        <p:blipFill>
          <a:blip r:embed="rId3"/>
          <a:stretch>
            <a:fillRect/>
          </a:stretch>
        </p:blipFill>
        <p:spPr>
          <a:xfrm>
            <a:off x="127000" y="4969453"/>
            <a:ext cx="5243391" cy="1775717"/>
          </a:xfrm>
          <a:prstGeom prst="rect">
            <a:avLst/>
          </a:prstGeom>
        </p:spPr>
      </p:pic>
      <p:sp>
        <p:nvSpPr>
          <p:cNvPr id="5" name="Content Placeholder 8">
            <a:extLst>
              <a:ext uri="{FF2B5EF4-FFF2-40B4-BE49-F238E27FC236}">
                <a16:creationId xmlns:a16="http://schemas.microsoft.com/office/drawing/2014/main" id="{C0C26BA1-0BF8-BCC1-977C-962384BF1D7B}"/>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a:solidFill>
                  <a:schemeClr val="bg1"/>
                </a:solidFill>
              </a:rPr>
              <a:t>Agenda Item 4</a:t>
            </a:r>
          </a:p>
        </p:txBody>
      </p:sp>
    </p:spTree>
    <p:extLst>
      <p:ext uri="{BB962C8B-B14F-4D97-AF65-F5344CB8AC3E}">
        <p14:creationId xmlns:p14="http://schemas.microsoft.com/office/powerpoint/2010/main" val="2893235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775AC-804E-06CA-2D07-FF1801A23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9B88F-7BFA-A5B3-5A17-01908C2DF334}"/>
              </a:ext>
            </a:extLst>
          </p:cNvPr>
          <p:cNvSpPr>
            <a:spLocks noGrp="1"/>
          </p:cNvSpPr>
          <p:nvPr>
            <p:ph type="title"/>
          </p:nvPr>
        </p:nvSpPr>
        <p:spPr>
          <a:xfrm>
            <a:off x="594637" y="495188"/>
            <a:ext cx="8316888" cy="2225532"/>
          </a:xfrm>
        </p:spPr>
        <p:txBody>
          <a:bodyPr anchor="t">
            <a:noAutofit/>
          </a:bodyPr>
          <a:lstStyle/>
          <a:p>
            <a:r>
              <a:rPr lang="en-US" sz="5000" b="1" dirty="0">
                <a:solidFill>
                  <a:srgbClr val="000000"/>
                </a:solidFill>
                <a:ea typeface="Calibri Light"/>
                <a:cs typeface="Calibri Light"/>
              </a:rPr>
              <a:t>Sept 18, 2025 LB Meeting</a:t>
            </a:r>
          </a:p>
        </p:txBody>
      </p:sp>
      <p:pic>
        <p:nvPicPr>
          <p:cNvPr id="4" name="Content Placeholder 18" descr="Logo&#10;&#10;Description automatically generated">
            <a:extLst>
              <a:ext uri="{FF2B5EF4-FFF2-40B4-BE49-F238E27FC236}">
                <a16:creationId xmlns:a16="http://schemas.microsoft.com/office/drawing/2014/main" id="{B56A618D-1374-AB93-BD4E-55A5C54D44DF}"/>
              </a:ext>
            </a:extLst>
          </p:cNvPr>
          <p:cNvPicPr>
            <a:picLocks noChangeAspect="1"/>
          </p:cNvPicPr>
          <p:nvPr/>
        </p:nvPicPr>
        <p:blipFill>
          <a:blip r:embed="rId3"/>
          <a:stretch>
            <a:fillRect/>
          </a:stretch>
        </p:blipFill>
        <p:spPr>
          <a:xfrm>
            <a:off x="127000" y="4969453"/>
            <a:ext cx="5243391" cy="1775717"/>
          </a:xfrm>
          <a:prstGeom prst="rect">
            <a:avLst/>
          </a:prstGeom>
        </p:spPr>
      </p:pic>
      <p:sp>
        <p:nvSpPr>
          <p:cNvPr id="5" name="Content Placeholder 8">
            <a:extLst>
              <a:ext uri="{FF2B5EF4-FFF2-40B4-BE49-F238E27FC236}">
                <a16:creationId xmlns:a16="http://schemas.microsoft.com/office/drawing/2014/main" id="{AB2E5908-065D-8B88-5447-E19B7437EAD8}"/>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a:solidFill>
                  <a:schemeClr val="bg1"/>
                </a:solidFill>
              </a:rPr>
              <a:t>Agenda Item 4</a:t>
            </a:r>
          </a:p>
        </p:txBody>
      </p:sp>
      <p:sp>
        <p:nvSpPr>
          <p:cNvPr id="17" name="Content Placeholder 16">
            <a:extLst>
              <a:ext uri="{FF2B5EF4-FFF2-40B4-BE49-F238E27FC236}">
                <a16:creationId xmlns:a16="http://schemas.microsoft.com/office/drawing/2014/main" id="{7A653630-BD3E-076D-36A8-2A3855F206E9}"/>
              </a:ext>
            </a:extLst>
          </p:cNvPr>
          <p:cNvSpPr>
            <a:spLocks noGrp="1"/>
          </p:cNvSpPr>
          <p:nvPr>
            <p:ph idx="1"/>
          </p:nvPr>
        </p:nvSpPr>
        <p:spPr>
          <a:xfrm>
            <a:off x="838200" y="1607954"/>
            <a:ext cx="10515600" cy="4351338"/>
          </a:xfrm>
        </p:spPr>
        <p:txBody>
          <a:bodyPr/>
          <a:lstStyle/>
          <a:p>
            <a:r>
              <a:rPr lang="en-US" dirty="0"/>
              <a:t>Motion to merge SIC and HMIS into the Data and Performance Committee </a:t>
            </a:r>
          </a:p>
          <a:p>
            <a:r>
              <a:rPr lang="en-US" dirty="0"/>
              <a:t>Feedback from co-chairs resulted in interim step of the alternating schedule for 6 months </a:t>
            </a:r>
          </a:p>
          <a:p>
            <a:r>
              <a:rPr lang="en-US" dirty="0"/>
              <a:t>Committees would revisit and see if new cadence is working to:</a:t>
            </a:r>
          </a:p>
          <a:p>
            <a:pPr lvl="1"/>
            <a:r>
              <a:rPr lang="en-US" dirty="0"/>
              <a:t>Create more cohesion</a:t>
            </a:r>
          </a:p>
          <a:p>
            <a:pPr lvl="1"/>
            <a:r>
              <a:rPr lang="en-US" dirty="0"/>
              <a:t>Less administrative burden</a:t>
            </a:r>
          </a:p>
        </p:txBody>
      </p:sp>
    </p:spTree>
    <p:extLst>
      <p:ext uri="{BB962C8B-B14F-4D97-AF65-F5344CB8AC3E}">
        <p14:creationId xmlns:p14="http://schemas.microsoft.com/office/powerpoint/2010/main" val="3116195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6BC55-D438-DA75-CA48-3AD9B62109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9368A71-8655-8CB3-923A-EFFF9CAC8514}"/>
              </a:ext>
            </a:extLst>
          </p:cNvPr>
          <p:cNvSpPr>
            <a:spLocks noGrp="1"/>
          </p:cNvSpPr>
          <p:nvPr>
            <p:ph type="title"/>
          </p:nvPr>
        </p:nvSpPr>
        <p:spPr>
          <a:xfrm>
            <a:off x="838200" y="2198077"/>
            <a:ext cx="10515600" cy="2483461"/>
          </a:xfrm>
        </p:spPr>
        <p:txBody>
          <a:bodyPr>
            <a:normAutofit fontScale="90000"/>
          </a:bodyPr>
          <a:lstStyle/>
          <a:p>
            <a:r>
              <a:rPr lang="en-US" sz="2700" b="1" dirty="0">
                <a:solidFill>
                  <a:srgbClr val="FF0000"/>
                </a:solidFill>
                <a:ea typeface="Calibri Light"/>
                <a:cs typeface="Calibri Light"/>
              </a:rPr>
              <a:t>*Interim Step:</a:t>
            </a:r>
            <a:r>
              <a:rPr lang="en-US" sz="2700" b="1" dirty="0">
                <a:ea typeface="Calibri Light"/>
                <a:cs typeface="Calibri Light"/>
              </a:rPr>
              <a:t> Further feedback from the co-chairs offered the solution of taking an interim step of alternating SIC and HMIS meeting months and closely streamlining workplans to identify overlapping items and opportunities for collaboration. </a:t>
            </a:r>
            <a:br>
              <a:rPr lang="en-US" sz="2700" b="1" dirty="0">
                <a:ea typeface="Calibri Light"/>
                <a:cs typeface="Calibri Light"/>
              </a:rPr>
            </a:br>
            <a:br>
              <a:rPr lang="en-US" sz="2700" b="1" dirty="0">
                <a:ea typeface="Calibri Light"/>
                <a:cs typeface="Calibri Light"/>
              </a:rPr>
            </a:br>
            <a:r>
              <a:rPr lang="en-US" sz="2700" b="1" dirty="0">
                <a:ea typeface="Calibri Light"/>
                <a:cs typeface="Calibri Light"/>
              </a:rPr>
              <a:t>Changing the meeting cadence and streamlining workplans would not require a charter change. </a:t>
            </a:r>
            <a:br>
              <a:rPr lang="en-US" sz="2700" b="1" dirty="0">
                <a:ea typeface="Calibri Light"/>
                <a:cs typeface="Calibri Light"/>
              </a:rPr>
            </a:br>
            <a:br>
              <a:rPr lang="en-US" sz="2700" b="1" dirty="0">
                <a:ea typeface="Calibri Light"/>
                <a:cs typeface="Calibri Light"/>
              </a:rPr>
            </a:br>
            <a:r>
              <a:rPr lang="en-US" sz="2700" b="1" dirty="0">
                <a:ea typeface="Calibri Light"/>
                <a:cs typeface="Calibri Light"/>
              </a:rPr>
              <a:t>The goal would be to implement this interim step to maintain the distinct membership and wide spectrum of goals of each Committee but reduce staff and administrative time.</a:t>
            </a:r>
            <a:br>
              <a:rPr lang="en-US" sz="2700" b="1" dirty="0">
                <a:ea typeface="Calibri Light"/>
                <a:cs typeface="Calibri Light"/>
              </a:rPr>
            </a:br>
            <a:br>
              <a:rPr lang="en-US" sz="2700" b="1" dirty="0">
                <a:ea typeface="Calibri Light"/>
                <a:cs typeface="Calibri Light"/>
              </a:rPr>
            </a:br>
            <a:r>
              <a:rPr lang="en-US" sz="2700" b="1" dirty="0">
                <a:solidFill>
                  <a:srgbClr val="FF0000"/>
                </a:solidFill>
                <a:ea typeface="Calibri Light"/>
                <a:cs typeface="Calibri Light"/>
              </a:rPr>
              <a:t>For 6 months: Each Committee will evaluate how the new cadence functions and see if it is meeting the goals of creating more cohesion and less administrative burden. The matter of merging into one "Data and Performance Committee" can be taken up again in 6 months if the interim step is not meeting its goals.</a:t>
            </a:r>
            <a:endParaRPr lang="en-US" sz="2700" b="1" dirty="0" err="1">
              <a:ea typeface="Calibri Light"/>
              <a:cs typeface="Calibri Light"/>
            </a:endParaRPr>
          </a:p>
        </p:txBody>
      </p:sp>
      <p:sp>
        <p:nvSpPr>
          <p:cNvPr id="2" name="Content Placeholder 8">
            <a:extLst>
              <a:ext uri="{FF2B5EF4-FFF2-40B4-BE49-F238E27FC236}">
                <a16:creationId xmlns:a16="http://schemas.microsoft.com/office/drawing/2014/main" id="{6B729376-5A3E-7DC1-A5D4-77E8E240B514}"/>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1800" i="1" dirty="0">
                <a:solidFill>
                  <a:schemeClr val="bg1"/>
                </a:solidFill>
              </a:rPr>
              <a:t>Agenda Item 10</a:t>
            </a:r>
          </a:p>
        </p:txBody>
      </p:sp>
    </p:spTree>
    <p:extLst>
      <p:ext uri="{BB962C8B-B14F-4D97-AF65-F5344CB8AC3E}">
        <p14:creationId xmlns:p14="http://schemas.microsoft.com/office/powerpoint/2010/main" val="1513024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B7357-46E5-742C-D6F8-51042AEFD4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D45C59-D088-E276-0AC9-55763A033693}"/>
              </a:ext>
            </a:extLst>
          </p:cNvPr>
          <p:cNvSpPr>
            <a:spLocks noGrp="1"/>
          </p:cNvSpPr>
          <p:nvPr>
            <p:ph type="title"/>
          </p:nvPr>
        </p:nvSpPr>
        <p:spPr>
          <a:xfrm>
            <a:off x="594636" y="495188"/>
            <a:ext cx="11320273" cy="2225532"/>
          </a:xfrm>
        </p:spPr>
        <p:txBody>
          <a:bodyPr anchor="t">
            <a:noAutofit/>
          </a:bodyPr>
          <a:lstStyle/>
          <a:p>
            <a:r>
              <a:rPr lang="en-US" sz="5000" b="1" dirty="0">
                <a:solidFill>
                  <a:srgbClr val="000000"/>
                </a:solidFill>
                <a:ea typeface="Calibri Light"/>
                <a:cs typeface="Calibri Light"/>
              </a:rPr>
              <a:t>HMIS - Discussion</a:t>
            </a:r>
          </a:p>
        </p:txBody>
      </p:sp>
      <p:pic>
        <p:nvPicPr>
          <p:cNvPr id="4" name="Content Placeholder 18" descr="Logo&#10;&#10;Description automatically generated">
            <a:extLst>
              <a:ext uri="{FF2B5EF4-FFF2-40B4-BE49-F238E27FC236}">
                <a16:creationId xmlns:a16="http://schemas.microsoft.com/office/drawing/2014/main" id="{BFDD830E-DD5A-4F0A-0CCC-F4F9F05B0567}"/>
              </a:ext>
            </a:extLst>
          </p:cNvPr>
          <p:cNvPicPr>
            <a:picLocks noChangeAspect="1"/>
          </p:cNvPicPr>
          <p:nvPr/>
        </p:nvPicPr>
        <p:blipFill>
          <a:blip r:embed="rId3"/>
          <a:stretch>
            <a:fillRect/>
          </a:stretch>
        </p:blipFill>
        <p:spPr>
          <a:xfrm>
            <a:off x="0" y="4789006"/>
            <a:ext cx="5243391" cy="1775717"/>
          </a:xfrm>
          <a:prstGeom prst="rect">
            <a:avLst/>
          </a:prstGeom>
        </p:spPr>
      </p:pic>
      <p:sp>
        <p:nvSpPr>
          <p:cNvPr id="5" name="Content Placeholder 8">
            <a:extLst>
              <a:ext uri="{FF2B5EF4-FFF2-40B4-BE49-F238E27FC236}">
                <a16:creationId xmlns:a16="http://schemas.microsoft.com/office/drawing/2014/main" id="{3C32BCE1-249F-DEF7-C1D4-31548C7E152C}"/>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a:solidFill>
                  <a:schemeClr val="bg1"/>
                </a:solidFill>
              </a:rPr>
              <a:t>Agenda Item 4</a:t>
            </a:r>
          </a:p>
        </p:txBody>
      </p:sp>
      <p:sp>
        <p:nvSpPr>
          <p:cNvPr id="17" name="Content Placeholder 16">
            <a:extLst>
              <a:ext uri="{FF2B5EF4-FFF2-40B4-BE49-F238E27FC236}">
                <a16:creationId xmlns:a16="http://schemas.microsoft.com/office/drawing/2014/main" id="{FB8AD7FD-5F85-6E20-B38E-5095A8DED416}"/>
              </a:ext>
            </a:extLst>
          </p:cNvPr>
          <p:cNvSpPr>
            <a:spLocks noGrp="1"/>
          </p:cNvSpPr>
          <p:nvPr>
            <p:ph idx="1"/>
          </p:nvPr>
        </p:nvSpPr>
        <p:spPr>
          <a:xfrm>
            <a:off x="838200" y="1669418"/>
            <a:ext cx="10515600" cy="4351338"/>
          </a:xfrm>
        </p:spPr>
        <p:txBody>
          <a:bodyPr/>
          <a:lstStyle/>
          <a:p>
            <a:r>
              <a:rPr lang="en-US" dirty="0"/>
              <a:t> Many expressed that combining the committees did not seem feasible because of time restraints and the different purposes for each committee </a:t>
            </a:r>
          </a:p>
          <a:p>
            <a:pPr lvl="1"/>
            <a:r>
              <a:rPr lang="en-US" dirty="0"/>
              <a:t>HMIS – technical; SIC - results-based </a:t>
            </a:r>
          </a:p>
          <a:p>
            <a:pPr lvl="1"/>
            <a:endParaRPr lang="en-US" dirty="0"/>
          </a:p>
          <a:p>
            <a:r>
              <a:rPr lang="en-US" dirty="0"/>
              <a:t>Explore suggestions to better promote collaboration and communication between the committees </a:t>
            </a:r>
          </a:p>
        </p:txBody>
      </p:sp>
    </p:spTree>
    <p:extLst>
      <p:ext uri="{BB962C8B-B14F-4D97-AF65-F5344CB8AC3E}">
        <p14:creationId xmlns:p14="http://schemas.microsoft.com/office/powerpoint/2010/main" val="618450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9F078-F837-7807-F668-FB126BB6C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FA059A-89EF-F17A-70AC-FB1B15363039}"/>
              </a:ext>
            </a:extLst>
          </p:cNvPr>
          <p:cNvSpPr>
            <a:spLocks noGrp="1"/>
          </p:cNvSpPr>
          <p:nvPr>
            <p:ph type="title"/>
          </p:nvPr>
        </p:nvSpPr>
        <p:spPr>
          <a:xfrm>
            <a:off x="594636" y="495188"/>
            <a:ext cx="11320273" cy="2225532"/>
          </a:xfrm>
        </p:spPr>
        <p:txBody>
          <a:bodyPr anchor="t">
            <a:noAutofit/>
          </a:bodyPr>
          <a:lstStyle/>
          <a:p>
            <a:r>
              <a:rPr lang="en-US" sz="5000" b="1" dirty="0">
                <a:solidFill>
                  <a:srgbClr val="000000"/>
                </a:solidFill>
                <a:ea typeface="Calibri Light"/>
                <a:cs typeface="Calibri Light"/>
              </a:rPr>
              <a:t>Streamlining SIC/HMIS - Discussion</a:t>
            </a:r>
          </a:p>
        </p:txBody>
      </p:sp>
      <p:pic>
        <p:nvPicPr>
          <p:cNvPr id="4" name="Content Placeholder 18" descr="Logo&#10;&#10;Description automatically generated">
            <a:extLst>
              <a:ext uri="{FF2B5EF4-FFF2-40B4-BE49-F238E27FC236}">
                <a16:creationId xmlns:a16="http://schemas.microsoft.com/office/drawing/2014/main" id="{AFF0E9F1-DD03-4481-EF8D-3BD2D4528D49}"/>
              </a:ext>
            </a:extLst>
          </p:cNvPr>
          <p:cNvPicPr>
            <a:picLocks noChangeAspect="1"/>
          </p:cNvPicPr>
          <p:nvPr/>
        </p:nvPicPr>
        <p:blipFill>
          <a:blip r:embed="rId3"/>
          <a:stretch>
            <a:fillRect/>
          </a:stretch>
        </p:blipFill>
        <p:spPr>
          <a:xfrm>
            <a:off x="127000" y="4969453"/>
            <a:ext cx="5243391" cy="1775717"/>
          </a:xfrm>
          <a:prstGeom prst="rect">
            <a:avLst/>
          </a:prstGeom>
        </p:spPr>
      </p:pic>
      <p:sp>
        <p:nvSpPr>
          <p:cNvPr id="5" name="Content Placeholder 8">
            <a:extLst>
              <a:ext uri="{FF2B5EF4-FFF2-40B4-BE49-F238E27FC236}">
                <a16:creationId xmlns:a16="http://schemas.microsoft.com/office/drawing/2014/main" id="{966A10B6-8BDA-19C0-7C99-5AB60C981C5B}"/>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a:solidFill>
                  <a:schemeClr val="bg1"/>
                </a:solidFill>
              </a:rPr>
              <a:t>Agenda Item 4</a:t>
            </a:r>
          </a:p>
        </p:txBody>
      </p:sp>
      <p:sp>
        <p:nvSpPr>
          <p:cNvPr id="17" name="Content Placeholder 16">
            <a:extLst>
              <a:ext uri="{FF2B5EF4-FFF2-40B4-BE49-F238E27FC236}">
                <a16:creationId xmlns:a16="http://schemas.microsoft.com/office/drawing/2014/main" id="{366BFDC6-B837-2E11-5091-7108FF42607A}"/>
              </a:ext>
            </a:extLst>
          </p:cNvPr>
          <p:cNvSpPr>
            <a:spLocks noGrp="1"/>
          </p:cNvSpPr>
          <p:nvPr>
            <p:ph idx="1"/>
          </p:nvPr>
        </p:nvSpPr>
        <p:spPr>
          <a:xfrm>
            <a:off x="838200" y="1669418"/>
            <a:ext cx="10515600" cy="4351338"/>
          </a:xfrm>
        </p:spPr>
        <p:txBody>
          <a:bodyPr/>
          <a:lstStyle/>
          <a:p>
            <a:r>
              <a:rPr lang="en-US" dirty="0"/>
              <a:t> How to improve engagement</a:t>
            </a:r>
          </a:p>
          <a:p>
            <a:pPr lvl="1"/>
            <a:r>
              <a:rPr lang="en-US" dirty="0"/>
              <a:t>Better time for HMIS?</a:t>
            </a:r>
          </a:p>
          <a:p>
            <a:pPr lvl="2"/>
            <a:r>
              <a:rPr lang="en-US" dirty="0"/>
              <a:t>4</a:t>
            </a:r>
            <a:r>
              <a:rPr lang="en-US" baseline="30000" dirty="0"/>
              <a:t>th</a:t>
            </a:r>
            <a:r>
              <a:rPr lang="en-US" dirty="0"/>
              <a:t> Wednesday at 10 or 11 AM start</a:t>
            </a:r>
          </a:p>
          <a:p>
            <a:r>
              <a:rPr lang="en-US" dirty="0"/>
              <a:t>Co-Chair Report Outs</a:t>
            </a:r>
          </a:p>
          <a:p>
            <a:pPr lvl="1"/>
            <a:r>
              <a:rPr lang="en-US" dirty="0"/>
              <a:t>HMIS and SIC co-chairs will give a summary of previous meeting to align the committees </a:t>
            </a:r>
          </a:p>
          <a:p>
            <a:r>
              <a:rPr lang="en-US" dirty="0"/>
              <a:t>Syncing Work Plans </a:t>
            </a:r>
          </a:p>
          <a:p>
            <a:pPr lvl="1"/>
            <a:endParaRPr lang="en-US" dirty="0"/>
          </a:p>
        </p:txBody>
      </p:sp>
    </p:spTree>
    <p:extLst>
      <p:ext uri="{BB962C8B-B14F-4D97-AF65-F5344CB8AC3E}">
        <p14:creationId xmlns:p14="http://schemas.microsoft.com/office/powerpoint/2010/main" val="2067016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05982-F08A-0A31-D032-45DC055543D7}"/>
              </a:ext>
            </a:extLst>
          </p:cNvPr>
          <p:cNvSpPr>
            <a:spLocks noGrp="1"/>
          </p:cNvSpPr>
          <p:nvPr>
            <p:ph type="title"/>
          </p:nvPr>
        </p:nvSpPr>
        <p:spPr>
          <a:xfrm>
            <a:off x="412157" y="487886"/>
            <a:ext cx="9984615" cy="1568214"/>
          </a:xfrm>
        </p:spPr>
        <p:txBody>
          <a:bodyPr>
            <a:normAutofit/>
          </a:bodyPr>
          <a:lstStyle/>
          <a:p>
            <a:r>
              <a:rPr lang="en-US" sz="6000" dirty="0"/>
              <a:t>Closing</a:t>
            </a:r>
          </a:p>
        </p:txBody>
      </p:sp>
      <p:pic>
        <p:nvPicPr>
          <p:cNvPr id="4" name="Content Placeholder 18" descr="Logo&#10;&#10;Description automatically generated">
            <a:extLst>
              <a:ext uri="{FF2B5EF4-FFF2-40B4-BE49-F238E27FC236}">
                <a16:creationId xmlns:a16="http://schemas.microsoft.com/office/drawing/2014/main" id="{C973B731-130D-EDD5-32B1-ED795E16883B}"/>
              </a:ext>
            </a:extLst>
          </p:cNvPr>
          <p:cNvPicPr>
            <a:picLocks noChangeAspect="1"/>
          </p:cNvPicPr>
          <p:nvPr/>
        </p:nvPicPr>
        <p:blipFill>
          <a:blip r:embed="rId2"/>
          <a:stretch>
            <a:fillRect/>
          </a:stretch>
        </p:blipFill>
        <p:spPr>
          <a:xfrm>
            <a:off x="412156" y="5460420"/>
            <a:ext cx="3538728" cy="1198418"/>
          </a:xfrm>
          <a:prstGeom prst="rect">
            <a:avLst/>
          </a:prstGeom>
        </p:spPr>
      </p:pic>
      <p:sp>
        <p:nvSpPr>
          <p:cNvPr id="5" name="Content Placeholder 2">
            <a:extLst>
              <a:ext uri="{FF2B5EF4-FFF2-40B4-BE49-F238E27FC236}">
                <a16:creationId xmlns:a16="http://schemas.microsoft.com/office/drawing/2014/main" id="{7491C882-02A0-3E15-2E49-7B21BF9D069E}"/>
              </a:ext>
            </a:extLst>
          </p:cNvPr>
          <p:cNvSpPr txBox="1">
            <a:spLocks/>
          </p:cNvSpPr>
          <p:nvPr/>
        </p:nvSpPr>
        <p:spPr>
          <a:xfrm>
            <a:off x="1082821" y="2056100"/>
            <a:ext cx="10697022" cy="312438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Next Meeting: Wednesday, July 1, 2026</a:t>
            </a:r>
          </a:p>
          <a:p>
            <a:r>
              <a:rPr lang="en-US" sz="3200" dirty="0"/>
              <a:t>Upcoming Meeting Agenda Items:</a:t>
            </a:r>
          </a:p>
          <a:p>
            <a:pPr lvl="1"/>
            <a:r>
              <a:rPr lang="en-US" sz="2800" dirty="0"/>
              <a:t>Requests for agenda items are also welcome now or via email: </a:t>
            </a:r>
            <a:r>
              <a:rPr lang="en-US" sz="2800" dirty="0">
                <a:hlinkClick r:id="rId3"/>
              </a:rPr>
              <a:t>alameda@homebaseccc.org</a:t>
            </a:r>
            <a:r>
              <a:rPr lang="en-US" sz="2800" dirty="0"/>
              <a:t>. </a:t>
            </a:r>
          </a:p>
          <a:p>
            <a:endParaRPr lang="en-US" sz="3200" dirty="0"/>
          </a:p>
        </p:txBody>
      </p:sp>
      <p:sp>
        <p:nvSpPr>
          <p:cNvPr id="6" name="Content Placeholder 8">
            <a:extLst>
              <a:ext uri="{FF2B5EF4-FFF2-40B4-BE49-F238E27FC236}">
                <a16:creationId xmlns:a16="http://schemas.microsoft.com/office/drawing/2014/main" id="{B8928AC7-42A9-2708-2EAC-39FF802C648F}"/>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dirty="0">
                <a:solidFill>
                  <a:schemeClr val="bg1"/>
                </a:solidFill>
              </a:rPr>
              <a:t>Agenda Item 9</a:t>
            </a:r>
          </a:p>
        </p:txBody>
      </p:sp>
    </p:spTree>
    <p:extLst>
      <p:ext uri="{BB962C8B-B14F-4D97-AF65-F5344CB8AC3E}">
        <p14:creationId xmlns:p14="http://schemas.microsoft.com/office/powerpoint/2010/main" val="172514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 name="Rectangle 11" descr="&quot;&quot;">
            <a:extLst>
              <a:ext uri="{FF2B5EF4-FFF2-40B4-BE49-F238E27FC236}">
                <a16:creationId xmlns:a16="http://schemas.microsoft.com/office/drawing/2014/main" id="{D84C901C-F781-D927-855A-17D6FE8601B0}"/>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descr="&quot;&quot;">
            <a:extLst>
              <a:ext uri="{FF2B5EF4-FFF2-40B4-BE49-F238E27FC236}">
                <a16:creationId xmlns:a16="http://schemas.microsoft.com/office/drawing/2014/main" id="{E7552D7B-1D61-5A5E-D313-D3EC1FCD949E}"/>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D334F8B8-0A9E-74AE-DA06-F2DA240D6019}"/>
              </a:ext>
            </a:extLst>
          </p:cNvPr>
          <p:cNvSpPr>
            <a:spLocks noGrp="1"/>
          </p:cNvSpPr>
          <p:nvPr>
            <p:ph type="title"/>
          </p:nvPr>
        </p:nvSpPr>
        <p:spPr>
          <a:xfrm>
            <a:off x="828675" y="112712"/>
            <a:ext cx="10515600" cy="1325563"/>
          </a:xfrm>
        </p:spPr>
        <p:txBody>
          <a:bodyPr rtlCol="0" anchor="b">
            <a:normAutofit/>
          </a:bodyPr>
          <a:lstStyle/>
          <a:p>
            <a:pPr algn="ctr" fontAlgn="auto">
              <a:spcAft>
                <a:spcPts val="0"/>
              </a:spcAft>
              <a:defRPr/>
            </a:pPr>
            <a:r>
              <a:rPr lang="en-US" sz="3100" b="1">
                <a:solidFill>
                  <a:schemeClr val="tx2">
                    <a:lumMod val="50000"/>
                  </a:schemeClr>
                </a:solidFill>
              </a:rPr>
              <a:t>Goals for Today</a:t>
            </a:r>
            <a:endParaRPr lang="en-US" sz="2200" b="1">
              <a:solidFill>
                <a:schemeClr val="tx2">
                  <a:lumMod val="50000"/>
                </a:schemeClr>
              </a:solidFill>
            </a:endParaRPr>
          </a:p>
        </p:txBody>
      </p:sp>
      <p:sp>
        <p:nvSpPr>
          <p:cNvPr id="5" name="Content Placeholder 4">
            <a:extLst>
              <a:ext uri="{FF2B5EF4-FFF2-40B4-BE49-F238E27FC236}">
                <a16:creationId xmlns:a16="http://schemas.microsoft.com/office/drawing/2014/main" id="{AC4FCBBF-0910-E152-08CA-D35D78F46EA6}"/>
              </a:ext>
            </a:extLst>
          </p:cNvPr>
          <p:cNvSpPr>
            <a:spLocks noGrp="1"/>
          </p:cNvSpPr>
          <p:nvPr>
            <p:ph idx="1"/>
          </p:nvPr>
        </p:nvSpPr>
        <p:spPr>
          <a:xfrm>
            <a:off x="430924" y="1825625"/>
            <a:ext cx="11508828" cy="4351338"/>
          </a:xfrm>
        </p:spPr>
        <p:txBody>
          <a:bodyPr vert="horz" wrap="square" lIns="91440" tIns="45720" rIns="91440" bIns="45720" numCol="1" rtlCol="0" anchor="t" anchorCtr="0" compatLnSpc="1">
            <a:prstTxWarp prst="textNoShape">
              <a:avLst/>
            </a:prstTxWarp>
            <a:noAutofit/>
          </a:bodyPr>
          <a:lstStyle/>
          <a:p>
            <a:pPr>
              <a:buNone/>
            </a:pPr>
            <a:r>
              <a:rPr lang="en-US" dirty="0">
                <a:ea typeface="+mn-lt"/>
                <a:cs typeface="+mn-lt"/>
              </a:rPr>
              <a:t>The purpose of today’s meeting:</a:t>
            </a:r>
          </a:p>
          <a:p>
            <a:r>
              <a:rPr lang="en-US" dirty="0">
                <a:ea typeface="+mn-lt"/>
                <a:cs typeface="+mn-lt"/>
              </a:rPr>
              <a:t>APR presentation, </a:t>
            </a:r>
          </a:p>
          <a:p>
            <a:r>
              <a:rPr lang="en-US" dirty="0">
                <a:ea typeface="+mn-lt"/>
                <a:cs typeface="+mn-lt"/>
              </a:rPr>
              <a:t>Developing a scorecard for providers, and</a:t>
            </a:r>
          </a:p>
          <a:p>
            <a:r>
              <a:rPr lang="en-US" dirty="0">
                <a:ea typeface="+mn-lt"/>
                <a:cs typeface="+mn-lt"/>
              </a:rPr>
              <a:t>Streamlining SIC &amp; HMIS committees discussion. </a:t>
            </a:r>
            <a:endParaRPr lang="en-US" dirty="0"/>
          </a:p>
          <a:p>
            <a:pPr marL="0" indent="0">
              <a:buNone/>
            </a:pPr>
            <a:endParaRPr lang="en-US" dirty="0">
              <a:ea typeface="+mn-lt"/>
              <a:cs typeface="+mn-lt"/>
            </a:endParaRPr>
          </a:p>
        </p:txBody>
      </p:sp>
      <p:grpSp>
        <p:nvGrpSpPr>
          <p:cNvPr id="4100" name="Group 15">
            <a:extLst>
              <a:ext uri="{FF2B5EF4-FFF2-40B4-BE49-F238E27FC236}">
                <a16:creationId xmlns:a16="http://schemas.microsoft.com/office/drawing/2014/main" id="{AB192C5B-8A2F-EF63-AA26-E788D1C4771C}"/>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0" y="0"/>
            <a:ext cx="3362325" cy="2522538"/>
            <a:chOff x="-305" y="-1"/>
            <a:chExt cx="3832880" cy="2876136"/>
          </a:xfrm>
        </p:grpSpPr>
        <p:sp>
          <p:nvSpPr>
            <p:cNvPr id="17" name="Freeform: Shape 16" descr="&quot;&quot;">
              <a:extLst>
                <a:ext uri="{FF2B5EF4-FFF2-40B4-BE49-F238E27FC236}">
                  <a16:creationId xmlns:a16="http://schemas.microsoft.com/office/drawing/2014/main" id="{2C6775BD-F6D6-33FE-D751-045C7520D78F}"/>
                </a:ext>
              </a:extLst>
            </p:cNvPr>
            <p:cNvSpPr/>
            <p:nvPr/>
          </p:nvSpPr>
          <p:spPr>
            <a:xfrm>
              <a:off x="-305" y="-1"/>
              <a:ext cx="3816594" cy="2653502"/>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18" name="Freeform: Shape 17" descr="&quot;&quot;">
              <a:extLst>
                <a:ext uri="{FF2B5EF4-FFF2-40B4-BE49-F238E27FC236}">
                  <a16:creationId xmlns:a16="http://schemas.microsoft.com/office/drawing/2014/main" id="{D4435A6C-2AC5-1B6D-3BDD-085EB2226191}"/>
                </a:ext>
              </a:extLst>
            </p:cNvPr>
            <p:cNvSpPr/>
            <p:nvPr/>
          </p:nvSpPr>
          <p:spPr>
            <a:xfrm>
              <a:off x="-305" y="-1"/>
              <a:ext cx="3816594" cy="2653502"/>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19" name="Freeform: Shape 18" descr="&quot;&quot;">
              <a:extLst>
                <a:ext uri="{FF2B5EF4-FFF2-40B4-BE49-F238E27FC236}">
                  <a16:creationId xmlns:a16="http://schemas.microsoft.com/office/drawing/2014/main" id="{8D736CD7-4B31-DE13-ADFF-5DF03362C9DD}"/>
                </a:ext>
              </a:extLst>
            </p:cNvPr>
            <p:cNvSpPr/>
            <p:nvPr/>
          </p:nvSpPr>
          <p:spPr>
            <a:xfrm>
              <a:off x="-305" y="-1"/>
              <a:ext cx="3816594" cy="2675222"/>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0" name="Freeform: Shape 19" descr="&quot;&quot;">
              <a:extLst>
                <a:ext uri="{FF2B5EF4-FFF2-40B4-BE49-F238E27FC236}">
                  <a16:creationId xmlns:a16="http://schemas.microsoft.com/office/drawing/2014/main" id="{756307DB-67F8-DE91-3672-59091C25C22F}"/>
                </a:ext>
              </a:extLst>
            </p:cNvPr>
            <p:cNvSpPr/>
            <p:nvPr/>
          </p:nvSpPr>
          <p:spPr>
            <a:xfrm>
              <a:off x="-305" y="-1"/>
              <a:ext cx="383288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grpSp>
      <p:grpSp>
        <p:nvGrpSpPr>
          <p:cNvPr id="4102" name="Group 21">
            <a:extLst>
              <a:ext uri="{FF2B5EF4-FFF2-40B4-BE49-F238E27FC236}">
                <a16:creationId xmlns:a16="http://schemas.microsoft.com/office/drawing/2014/main" id="{1E33E2A3-21F5-DC0D-3E02-3BD6346F2B1C}"/>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rot="5400000" flipH="1">
            <a:off x="10186194" y="4852194"/>
            <a:ext cx="2151062" cy="1860550"/>
            <a:chOff x="-305" y="-4155"/>
            <a:chExt cx="2514948" cy="2174333"/>
          </a:xfrm>
        </p:grpSpPr>
        <p:sp>
          <p:nvSpPr>
            <p:cNvPr id="23" name="Freeform: Shape 22" descr="&quot;&quot;">
              <a:extLst>
                <a:ext uri="{FF2B5EF4-FFF2-40B4-BE49-F238E27FC236}">
                  <a16:creationId xmlns:a16="http://schemas.microsoft.com/office/drawing/2014/main" id="{F9D3A714-E5AF-6FDE-7F62-8BB5D8F04FBE}"/>
                </a:ext>
              </a:extLst>
            </p:cNvPr>
            <p:cNvSpPr/>
            <p:nvPr/>
          </p:nvSpPr>
          <p:spPr>
            <a:xfrm>
              <a:off x="-304" y="-445"/>
              <a:ext cx="2514948" cy="2170623"/>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4" name="Freeform: Shape 23" descr="&quot;&quot;">
              <a:extLst>
                <a:ext uri="{FF2B5EF4-FFF2-40B4-BE49-F238E27FC236}">
                  <a16:creationId xmlns:a16="http://schemas.microsoft.com/office/drawing/2014/main" id="{39E6947B-C9E5-14F9-364C-571FF4C7FB63}"/>
                </a:ext>
              </a:extLst>
            </p:cNvPr>
            <p:cNvSpPr/>
            <p:nvPr/>
          </p:nvSpPr>
          <p:spPr>
            <a:xfrm>
              <a:off x="-304" y="-4156"/>
              <a:ext cx="2492675" cy="1947995"/>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5" name="Freeform: Shape 24" descr="&quot;&quot;">
              <a:extLst>
                <a:ext uri="{FF2B5EF4-FFF2-40B4-BE49-F238E27FC236}">
                  <a16:creationId xmlns:a16="http://schemas.microsoft.com/office/drawing/2014/main" id="{EA224057-E4FB-1371-A046-5C011F2F628B}"/>
                </a:ext>
              </a:extLst>
            </p:cNvPr>
            <p:cNvSpPr/>
            <p:nvPr/>
          </p:nvSpPr>
          <p:spPr>
            <a:xfrm>
              <a:off x="-305" y="-445"/>
              <a:ext cx="2501956" cy="1973968"/>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00" b="1"/>
            </a:p>
          </p:txBody>
        </p:sp>
        <p:sp>
          <p:nvSpPr>
            <p:cNvPr id="26" name="Freeform: Shape 25" descr="&quot;&quot;">
              <a:extLst>
                <a:ext uri="{FF2B5EF4-FFF2-40B4-BE49-F238E27FC236}">
                  <a16:creationId xmlns:a16="http://schemas.microsoft.com/office/drawing/2014/main" id="{FDAAAB2C-66F4-860E-D75E-F854095C9278}"/>
                </a:ext>
              </a:extLst>
            </p:cNvPr>
            <p:cNvSpPr/>
            <p:nvPr/>
          </p:nvSpPr>
          <p:spPr>
            <a:xfrm>
              <a:off x="-306" y="-444"/>
              <a:ext cx="2490820" cy="1944284"/>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descr="&quot;&quot;">
            <a:extLst>
              <a:ext uri="{FF2B5EF4-FFF2-40B4-BE49-F238E27FC236}">
                <a16:creationId xmlns:a16="http://schemas.microsoft.com/office/drawing/2014/main" id="{60E90323-B94B-A202-10DC-6E3AF2FC7610}"/>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63" name="Title 1">
            <a:extLst>
              <a:ext uri="{FF2B5EF4-FFF2-40B4-BE49-F238E27FC236}">
                <a16:creationId xmlns:a16="http://schemas.microsoft.com/office/drawing/2014/main" id="{98C5E279-A925-BB39-B986-C04C9342CD0B}"/>
              </a:ext>
            </a:extLst>
          </p:cNvPr>
          <p:cNvSpPr>
            <a:spLocks noGrp="1" noChangeArrowheads="1"/>
          </p:cNvSpPr>
          <p:nvPr>
            <p:ph type="title"/>
          </p:nvPr>
        </p:nvSpPr>
        <p:spPr>
          <a:xfrm>
            <a:off x="556338" y="1485044"/>
            <a:ext cx="5243513" cy="2225675"/>
          </a:xfrm>
        </p:spPr>
        <p:txBody>
          <a:bodyPr anchor="t"/>
          <a:lstStyle/>
          <a:p>
            <a:pPr algn="ctr" eaLnBrk="1" hangingPunct="1"/>
            <a:r>
              <a:rPr lang="en-US" altLang="en-US" sz="5600" b="1"/>
              <a:t>Agenda </a:t>
            </a:r>
          </a:p>
        </p:txBody>
      </p:sp>
      <p:grpSp>
        <p:nvGrpSpPr>
          <p:cNvPr id="15365" name="Group 14">
            <a:extLst>
              <a:ext uri="{FF2B5EF4-FFF2-40B4-BE49-F238E27FC236}">
                <a16:creationId xmlns:a16="http://schemas.microsoft.com/office/drawing/2014/main" id="{B576C8E5-8A8F-E08E-88FC-E1B0951566A4}"/>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6110288" y="739775"/>
            <a:ext cx="465137" cy="873125"/>
            <a:chOff x="6110408" y="740316"/>
            <a:chExt cx="465458" cy="872153"/>
          </a:xfrm>
        </p:grpSpPr>
        <p:sp>
          <p:nvSpPr>
            <p:cNvPr id="15368" name="Graphic 11">
              <a:extLst>
                <a:ext uri="{FF2B5EF4-FFF2-40B4-BE49-F238E27FC236}">
                  <a16:creationId xmlns:a16="http://schemas.microsoft.com/office/drawing/2014/main" id="{9A12FDF7-F723-7EDB-E7B0-125C037C6D84}"/>
                </a:ext>
                <a:ext uri="{C183D7F6-B498-43B3-948B-1728B52AA6E4}">
                  <adec:decorative xmlns:adec="http://schemas.microsoft.com/office/drawing/2017/decorative" val="1"/>
                </a:ext>
              </a:extLst>
            </p:cNvPr>
            <p:cNvSpPr>
              <a:spLocks/>
            </p:cNvSpPr>
            <p:nvPr/>
          </p:nvSpPr>
          <p:spPr bwMode="auto">
            <a:xfrm>
              <a:off x="6125948" y="740316"/>
              <a:ext cx="139039" cy="139039"/>
            </a:xfrm>
            <a:custGeom>
              <a:avLst/>
              <a:gdLst>
                <a:gd name="T0" fmla="*/ 129602 w 139039"/>
                <a:gd name="T1" fmla="*/ 60082 h 139039"/>
                <a:gd name="T2" fmla="*/ 78957 w 139039"/>
                <a:gd name="T3" fmla="*/ 60082 h 139039"/>
                <a:gd name="T4" fmla="*/ 78957 w 139039"/>
                <a:gd name="T5" fmla="*/ 9437 h 139039"/>
                <a:gd name="T6" fmla="*/ 69520 w 139039"/>
                <a:gd name="T7" fmla="*/ 0 h 139039"/>
                <a:gd name="T8" fmla="*/ 60082 w 139039"/>
                <a:gd name="T9" fmla="*/ 9437 h 139039"/>
                <a:gd name="T10" fmla="*/ 60082 w 139039"/>
                <a:gd name="T11" fmla="*/ 60082 h 139039"/>
                <a:gd name="T12" fmla="*/ 9437 w 139039"/>
                <a:gd name="T13" fmla="*/ 60082 h 139039"/>
                <a:gd name="T14" fmla="*/ 0 w 139039"/>
                <a:gd name="T15" fmla="*/ 69520 h 139039"/>
                <a:gd name="T16" fmla="*/ 9437 w 139039"/>
                <a:gd name="T17" fmla="*/ 78957 h 139039"/>
                <a:gd name="T18" fmla="*/ 60082 w 139039"/>
                <a:gd name="T19" fmla="*/ 78957 h 139039"/>
                <a:gd name="T20" fmla="*/ 60082 w 139039"/>
                <a:gd name="T21" fmla="*/ 129602 h 139039"/>
                <a:gd name="T22" fmla="*/ 69520 w 139039"/>
                <a:gd name="T23" fmla="*/ 139039 h 139039"/>
                <a:gd name="T24" fmla="*/ 78957 w 139039"/>
                <a:gd name="T25" fmla="*/ 129602 h 139039"/>
                <a:gd name="T26" fmla="*/ 78957 w 139039"/>
                <a:gd name="T27" fmla="*/ 78957 h 139039"/>
                <a:gd name="T28" fmla="*/ 129602 w 139039"/>
                <a:gd name="T29" fmla="*/ 78957 h 139039"/>
                <a:gd name="T30" fmla="*/ 139039 w 139039"/>
                <a:gd name="T31" fmla="*/ 69520 h 139039"/>
                <a:gd name="T32" fmla="*/ 129602 w 139039"/>
                <a:gd name="T33" fmla="*/ 60082 h 1390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a:noFill/>
            </a:ln>
            <a:extLst>
              <a:ext uri="{91240B29-F687-4F45-9708-019B960494DF}">
                <a14:hiddenLine xmlns:a14="http://schemas.microsoft.com/office/drawing/2010/main" w="603" cap="flat">
                  <a:solidFill>
                    <a:srgbClr val="000000"/>
                  </a:solidFill>
                  <a:prstDash val="solid"/>
                  <a:miter lim="800000"/>
                  <a:headEnd/>
                  <a:tailEnd/>
                </a14:hiddenLine>
              </a:ext>
            </a:extLst>
          </p:spPr>
          <p:txBody>
            <a:bodyPr anchor="ctr"/>
            <a:lstStyle/>
            <a:p>
              <a:endParaRPr lang="en-US"/>
            </a:p>
          </p:txBody>
        </p:sp>
        <p:sp>
          <p:nvSpPr>
            <p:cNvPr id="15369" name="Graphic 10">
              <a:extLst>
                <a:ext uri="{FF2B5EF4-FFF2-40B4-BE49-F238E27FC236}">
                  <a16:creationId xmlns:a16="http://schemas.microsoft.com/office/drawing/2014/main" id="{BEE05058-733A-80BA-5B18-86099A7AB7FE}"/>
                </a:ext>
                <a:ext uri="{C183D7F6-B498-43B3-948B-1728B52AA6E4}">
                  <adec:decorative xmlns:adec="http://schemas.microsoft.com/office/drawing/2017/decorative" val="1"/>
                </a:ext>
              </a:extLst>
            </p:cNvPr>
            <p:cNvSpPr>
              <a:spLocks/>
            </p:cNvSpPr>
            <p:nvPr/>
          </p:nvSpPr>
          <p:spPr bwMode="auto">
            <a:xfrm>
              <a:off x="6484728" y="969611"/>
              <a:ext cx="91138" cy="91138"/>
            </a:xfrm>
            <a:custGeom>
              <a:avLst/>
              <a:gdLst>
                <a:gd name="T0" fmla="*/ 91138 w 91138"/>
                <a:gd name="T1" fmla="*/ 45569 h 91138"/>
                <a:gd name="T2" fmla="*/ 45569 w 91138"/>
                <a:gd name="T3" fmla="*/ 91138 h 91138"/>
                <a:gd name="T4" fmla="*/ 0 w 91138"/>
                <a:gd name="T5" fmla="*/ 45569 h 91138"/>
                <a:gd name="T6" fmla="*/ 45569 w 91138"/>
                <a:gd name="T7" fmla="*/ 0 h 91138"/>
                <a:gd name="T8" fmla="*/ 91138 w 91138"/>
                <a:gd name="T9" fmla="*/ 45569 h 911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a:noFill/>
            </a:ln>
            <a:extLst>
              <a:ext uri="{91240B29-F687-4F45-9708-019B960494DF}">
                <a14:hiddenLine xmlns:a14="http://schemas.microsoft.com/office/drawing/2010/main" w="422" cap="flat">
                  <a:solidFill>
                    <a:srgbClr val="000000"/>
                  </a:solidFill>
                  <a:prstDash val="solid"/>
                  <a:miter lim="800000"/>
                  <a:headEnd/>
                  <a:tailEnd/>
                </a14:hiddenLine>
              </a:ext>
            </a:extLst>
          </p:spPr>
          <p:txBody>
            <a:bodyPr anchor="ctr"/>
            <a:lstStyle/>
            <a:p>
              <a:endParaRPr lang="en-US"/>
            </a:p>
          </p:txBody>
        </p:sp>
        <p:sp>
          <p:nvSpPr>
            <p:cNvPr id="15370" name="Graphic 12">
              <a:extLst>
                <a:ext uri="{FF2B5EF4-FFF2-40B4-BE49-F238E27FC236}">
                  <a16:creationId xmlns:a16="http://schemas.microsoft.com/office/drawing/2014/main" id="{81A47370-E904-1FD0-84B5-3AF283F5C2C3}"/>
                </a:ext>
                <a:ext uri="{C183D7F6-B498-43B3-948B-1728B52AA6E4}">
                  <adec:decorative xmlns:adec="http://schemas.microsoft.com/office/drawing/2017/decorative" val="1"/>
                </a:ext>
              </a:extLst>
            </p:cNvPr>
            <p:cNvSpPr>
              <a:spLocks/>
            </p:cNvSpPr>
            <p:nvPr/>
          </p:nvSpPr>
          <p:spPr bwMode="auto">
            <a:xfrm>
              <a:off x="6110408" y="1484755"/>
              <a:ext cx="127714" cy="127714"/>
            </a:xfrm>
            <a:custGeom>
              <a:avLst/>
              <a:gdLst>
                <a:gd name="T0" fmla="*/ 63857 w 127714"/>
                <a:gd name="T1" fmla="*/ 18874 h 127714"/>
                <a:gd name="T2" fmla="*/ 108840 w 127714"/>
                <a:gd name="T3" fmla="*/ 63857 h 127714"/>
                <a:gd name="T4" fmla="*/ 63857 w 127714"/>
                <a:gd name="T5" fmla="*/ 108840 h 127714"/>
                <a:gd name="T6" fmla="*/ 18874 w 127714"/>
                <a:gd name="T7" fmla="*/ 63857 h 127714"/>
                <a:gd name="T8" fmla="*/ 63857 w 127714"/>
                <a:gd name="T9" fmla="*/ 18874 h 127714"/>
                <a:gd name="T10" fmla="*/ 63857 w 127714"/>
                <a:gd name="T11" fmla="*/ 0 h 127714"/>
                <a:gd name="T12" fmla="*/ 0 w 127714"/>
                <a:gd name="T13" fmla="*/ 63857 h 127714"/>
                <a:gd name="T14" fmla="*/ 63857 w 127714"/>
                <a:gd name="T15" fmla="*/ 127714 h 127714"/>
                <a:gd name="T16" fmla="*/ 127714 w 127714"/>
                <a:gd name="T17" fmla="*/ 63857 h 127714"/>
                <a:gd name="T18" fmla="*/ 63857 w 127714"/>
                <a:gd name="T19" fmla="*/ 0 h 127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a:noFill/>
            </a:ln>
            <a:extLst>
              <a:ext uri="{91240B29-F687-4F45-9708-019B960494DF}">
                <a14:hiddenLine xmlns:a14="http://schemas.microsoft.com/office/drawing/2010/main" w="610" cap="flat">
                  <a:solidFill>
                    <a:srgbClr val="000000"/>
                  </a:solidFill>
                  <a:prstDash val="solid"/>
                  <a:miter lim="800000"/>
                  <a:headEnd/>
                  <a:tailEnd/>
                </a14:hiddenLine>
              </a:ext>
            </a:extLst>
          </p:spPr>
          <p:txBody>
            <a:bodyPr anchor="ctr"/>
            <a:lstStyle/>
            <a:p>
              <a:endParaRPr lang="en-US"/>
            </a:p>
          </p:txBody>
        </p:sp>
      </p:grpSp>
      <p:pic>
        <p:nvPicPr>
          <p:cNvPr id="15366" name="Content Placeholder 18" descr="Logo&#10;&#10;Description automatically generated">
            <a:extLst>
              <a:ext uri="{FF2B5EF4-FFF2-40B4-BE49-F238E27FC236}">
                <a16:creationId xmlns:a16="http://schemas.microsoft.com/office/drawing/2014/main" id="{054E890F-1F29-6D4D-FE13-2DD766EFF1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4924701"/>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a:extLst>
              <a:ext uri="{FF2B5EF4-FFF2-40B4-BE49-F238E27FC236}">
                <a16:creationId xmlns:a16="http://schemas.microsoft.com/office/drawing/2014/main" id="{7BE63858-BBBB-CEAB-C221-B9B848560EF4}"/>
              </a:ext>
            </a:extLst>
          </p:cNvPr>
          <p:cNvSpPr>
            <a:spLocks noGrp="1"/>
          </p:cNvSpPr>
          <p:nvPr>
            <p:ph idx="1"/>
          </p:nvPr>
        </p:nvSpPr>
        <p:spPr>
          <a:xfrm>
            <a:off x="6858787" y="953773"/>
            <a:ext cx="4869075" cy="5120755"/>
          </a:xfrm>
        </p:spPr>
        <p:txBody>
          <a:bodyPr rtlCol="0" anchor="ctr">
            <a:normAutofit/>
          </a:bodyPr>
          <a:lstStyle/>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a:cs typeface="Times New Roman (Body CS)"/>
              </a:rPr>
              <a:t>Welcome / Introductions</a:t>
            </a:r>
          </a:p>
          <a:p>
            <a:pPr marL="1371600" lvl="1" indent="-635000" eaLnBrk="1" fontAlgn="auto" hangingPunct="1">
              <a:spcBef>
                <a:spcPts val="0"/>
              </a:spcBef>
              <a:spcAft>
                <a:spcPts val="600"/>
              </a:spcAft>
              <a:buFont typeface="+mj-lt"/>
              <a:buAutoNum type="arabicPeriod"/>
              <a:defRPr/>
            </a:pPr>
            <a:r>
              <a:rPr lang="en-US" sz="1600" dirty="0">
                <a:solidFill>
                  <a:schemeClr val="tx1">
                    <a:alpha val="80000"/>
                  </a:schemeClr>
                </a:solidFill>
                <a:ea typeface="MS Mincho"/>
                <a:cs typeface="Times New Roman (Body CS)"/>
              </a:rPr>
              <a:t>Ground rules and norms</a:t>
            </a:r>
          </a:p>
          <a:p>
            <a:pPr marL="1371600" lvl="1" indent="-635000" eaLnBrk="1" fontAlgn="auto" hangingPunct="1">
              <a:spcBef>
                <a:spcPts val="0"/>
              </a:spcBef>
              <a:spcAft>
                <a:spcPts val="600"/>
              </a:spcAft>
              <a:buFont typeface="+mj-lt"/>
              <a:buAutoNum type="arabicPeriod"/>
              <a:defRPr/>
            </a:pPr>
            <a:r>
              <a:rPr lang="en-US" sz="1600" dirty="0">
                <a:solidFill>
                  <a:schemeClr val="tx1">
                    <a:alpha val="80000"/>
                  </a:schemeClr>
                </a:solidFill>
                <a:ea typeface="MS Mincho"/>
                <a:cs typeface="Times New Roman (Body CS)"/>
              </a:rPr>
              <a:t>Approval of Minutes</a:t>
            </a:r>
          </a:p>
          <a:p>
            <a:pPr marL="914400" indent="-635000">
              <a:spcBef>
                <a:spcPts val="0"/>
              </a:spcBef>
              <a:spcAft>
                <a:spcPts val="600"/>
              </a:spcAft>
              <a:buAutoNum type="arabicPeriod"/>
              <a:defRPr/>
            </a:pPr>
            <a:r>
              <a:rPr lang="en-US" sz="2000" dirty="0">
                <a:solidFill>
                  <a:schemeClr val="tx1">
                    <a:alpha val="80000"/>
                  </a:schemeClr>
                </a:solidFill>
                <a:ea typeface="MS Mincho"/>
                <a:cs typeface="Times New Roman (Body CS)"/>
              </a:rPr>
              <a:t>Public Comment</a:t>
            </a:r>
            <a:endParaRPr lang="en-US" dirty="0">
              <a:solidFill>
                <a:schemeClr val="tx1">
                  <a:alpha val="80000"/>
                </a:schemeClr>
              </a:solidFill>
              <a:ea typeface="MS Mincho"/>
            </a:endParaRPr>
          </a:p>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a:cs typeface="Times New Roman (Body CS)"/>
              </a:rPr>
              <a:t>Announcements</a:t>
            </a:r>
            <a:endParaRPr lang="en-US" sz="1600" dirty="0">
              <a:solidFill>
                <a:schemeClr val="tx1">
                  <a:alpha val="80000"/>
                </a:schemeClr>
              </a:solidFill>
              <a:ea typeface="MS Mincho"/>
              <a:cs typeface="Times New Roman (Body CS)"/>
            </a:endParaRPr>
          </a:p>
          <a:p>
            <a:pPr marL="914400" indent="-635000">
              <a:spcBef>
                <a:spcPts val="0"/>
              </a:spcBef>
              <a:spcAft>
                <a:spcPts val="600"/>
              </a:spcAft>
              <a:buAutoNum type="arabicPeriod"/>
              <a:defRPr/>
            </a:pPr>
            <a:r>
              <a:rPr lang="en-US" sz="2000" dirty="0">
                <a:solidFill>
                  <a:schemeClr val="tx1">
                    <a:alpha val="80000"/>
                  </a:schemeClr>
                </a:solidFill>
                <a:ea typeface="MS Mincho"/>
                <a:cs typeface="Times New Roman (Body CS)"/>
              </a:rPr>
              <a:t>Icebreaker</a:t>
            </a:r>
          </a:p>
          <a:p>
            <a:pPr marL="914400" indent="-635000">
              <a:spcBef>
                <a:spcPts val="0"/>
              </a:spcBef>
              <a:spcAft>
                <a:spcPts val="600"/>
              </a:spcAft>
              <a:buAutoNum type="arabicPeriod"/>
              <a:defRPr/>
            </a:pPr>
            <a:r>
              <a:rPr lang="en-US" sz="2000" dirty="0">
                <a:solidFill>
                  <a:schemeClr val="tx1">
                    <a:alpha val="80000"/>
                  </a:schemeClr>
                </a:solidFill>
                <a:ea typeface="MS Mincho"/>
                <a:cs typeface="Calibri"/>
              </a:rPr>
              <a:t>APR Presentation</a:t>
            </a:r>
          </a:p>
          <a:p>
            <a:pPr marL="914400" indent="-635000">
              <a:spcBef>
                <a:spcPts val="0"/>
              </a:spcBef>
              <a:spcAft>
                <a:spcPts val="600"/>
              </a:spcAft>
              <a:buAutoNum type="arabicPeriod"/>
              <a:defRPr/>
            </a:pPr>
            <a:r>
              <a:rPr lang="en-US" sz="2000" dirty="0">
                <a:solidFill>
                  <a:schemeClr val="tx1">
                    <a:alpha val="80000"/>
                  </a:schemeClr>
                </a:solidFill>
                <a:ea typeface="MS Mincho"/>
                <a:cs typeface="Calibri"/>
              </a:rPr>
              <a:t>Developing a Scorecard for Providers</a:t>
            </a:r>
          </a:p>
          <a:p>
            <a:pPr marL="914400" indent="-635000">
              <a:spcBef>
                <a:spcPts val="0"/>
              </a:spcBef>
              <a:spcAft>
                <a:spcPts val="600"/>
              </a:spcAft>
              <a:buAutoNum type="arabicPeriod"/>
              <a:defRPr/>
            </a:pPr>
            <a:r>
              <a:rPr lang="en-US" sz="2000" dirty="0">
                <a:solidFill>
                  <a:schemeClr val="tx1">
                    <a:alpha val="80000"/>
                  </a:schemeClr>
                </a:solidFill>
                <a:ea typeface="MS Mincho"/>
                <a:cs typeface="Calibri"/>
              </a:rPr>
              <a:t>SIC/HMIS Streamlining </a:t>
            </a:r>
            <a:endParaRPr lang="en-US" sz="2000" dirty="0">
              <a:solidFill>
                <a:srgbClr val="000000">
                  <a:alpha val="80000"/>
                </a:srgbClr>
              </a:solidFill>
              <a:ea typeface="MS Mincho" panose="02020609040205080304" pitchFamily="49" charset="-128"/>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descr="&quot;&quot;">
            <a:extLst>
              <a:ext uri="{FF2B5EF4-FFF2-40B4-BE49-F238E27FC236}">
                <a16:creationId xmlns:a16="http://schemas.microsoft.com/office/drawing/2014/main" id="{08C8DD63-475C-AA8E-83E6-0A30A428CAC2}"/>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descr="&quot;&quot;">
            <a:extLst>
              <a:ext uri="{FF2B5EF4-FFF2-40B4-BE49-F238E27FC236}">
                <a16:creationId xmlns:a16="http://schemas.microsoft.com/office/drawing/2014/main" id="{93CB6412-7DF3-A8CC-5724-611FC3196544}"/>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8" name="Title 1">
            <a:extLst>
              <a:ext uri="{FF2B5EF4-FFF2-40B4-BE49-F238E27FC236}">
                <a16:creationId xmlns:a16="http://schemas.microsoft.com/office/drawing/2014/main" id="{96504B46-5AD3-500E-EED2-D9C8B9E5EC93}"/>
              </a:ext>
            </a:extLst>
          </p:cNvPr>
          <p:cNvSpPr>
            <a:spLocks noGrp="1" noChangeArrowheads="1"/>
          </p:cNvSpPr>
          <p:nvPr>
            <p:ph type="title"/>
          </p:nvPr>
        </p:nvSpPr>
        <p:spPr>
          <a:xfrm>
            <a:off x="1181100" y="-577850"/>
            <a:ext cx="9829800" cy="1325563"/>
          </a:xfrm>
        </p:spPr>
        <p:txBody>
          <a:bodyPr anchor="b"/>
          <a:lstStyle/>
          <a:p>
            <a:pPr algn="ctr"/>
            <a:r>
              <a:rPr lang="en-US" altLang="en-US" sz="3600">
                <a:solidFill>
                  <a:schemeClr val="tx2"/>
                </a:solidFill>
              </a:rPr>
              <a:t>Ground Rules</a:t>
            </a:r>
            <a:endParaRPr lang="en-US" altLang="en-US">
              <a:solidFill>
                <a:schemeClr val="tx2"/>
              </a:solidFill>
            </a:endParaRPr>
          </a:p>
        </p:txBody>
      </p:sp>
      <p:grpSp>
        <p:nvGrpSpPr>
          <p:cNvPr id="11269" name="Group 12">
            <a:extLst>
              <a:ext uri="{FF2B5EF4-FFF2-40B4-BE49-F238E27FC236}">
                <a16:creationId xmlns:a16="http://schemas.microsoft.com/office/drawing/2014/main" id="{0717AFFA-18C4-9B03-7D06-11E294266327}"/>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0" y="0"/>
            <a:ext cx="3362325" cy="2522538"/>
            <a:chOff x="-305" y="-1"/>
            <a:chExt cx="3832880" cy="2876136"/>
          </a:xfrm>
        </p:grpSpPr>
        <p:sp>
          <p:nvSpPr>
            <p:cNvPr id="14" name="Freeform: Shape 13" descr="&quot;&quot;">
              <a:extLst>
                <a:ext uri="{FF2B5EF4-FFF2-40B4-BE49-F238E27FC236}">
                  <a16:creationId xmlns:a16="http://schemas.microsoft.com/office/drawing/2014/main" id="{487562C2-9CA8-3254-33BC-6804141CDDF1}"/>
                </a:ext>
              </a:extLst>
            </p:cNvPr>
            <p:cNvSpPr/>
            <p:nvPr/>
          </p:nvSpPr>
          <p:spPr>
            <a:xfrm>
              <a:off x="-305" y="-1"/>
              <a:ext cx="3816594" cy="2653502"/>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Freeform: Shape 14" descr="&quot;&quot;">
              <a:extLst>
                <a:ext uri="{FF2B5EF4-FFF2-40B4-BE49-F238E27FC236}">
                  <a16:creationId xmlns:a16="http://schemas.microsoft.com/office/drawing/2014/main" id="{02C57400-13E6-9127-9788-AA5025916CA7}"/>
                </a:ext>
              </a:extLst>
            </p:cNvPr>
            <p:cNvSpPr/>
            <p:nvPr/>
          </p:nvSpPr>
          <p:spPr>
            <a:xfrm>
              <a:off x="-305" y="-1"/>
              <a:ext cx="3816594" cy="2653502"/>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Freeform: Shape 15" descr="&quot;&quot;">
              <a:extLst>
                <a:ext uri="{FF2B5EF4-FFF2-40B4-BE49-F238E27FC236}">
                  <a16:creationId xmlns:a16="http://schemas.microsoft.com/office/drawing/2014/main" id="{46D32C8A-2B18-7688-B0A6-C3B438424307}"/>
                </a:ext>
              </a:extLst>
            </p:cNvPr>
            <p:cNvSpPr/>
            <p:nvPr/>
          </p:nvSpPr>
          <p:spPr>
            <a:xfrm>
              <a:off x="-305" y="-1"/>
              <a:ext cx="3816594" cy="2675222"/>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Shape 16" descr="&quot;&quot;">
              <a:extLst>
                <a:ext uri="{FF2B5EF4-FFF2-40B4-BE49-F238E27FC236}">
                  <a16:creationId xmlns:a16="http://schemas.microsoft.com/office/drawing/2014/main" id="{E6E3EAF7-E0D8-12B1-A0B9-57C774624E43}"/>
                </a:ext>
              </a:extLst>
            </p:cNvPr>
            <p:cNvSpPr/>
            <p:nvPr/>
          </p:nvSpPr>
          <p:spPr>
            <a:xfrm>
              <a:off x="-305" y="-1"/>
              <a:ext cx="383288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0" name="Group 18">
            <a:extLst>
              <a:ext uri="{FF2B5EF4-FFF2-40B4-BE49-F238E27FC236}">
                <a16:creationId xmlns:a16="http://schemas.microsoft.com/office/drawing/2014/main" id="{6BBC1254-36F6-A534-7B61-553C345044C9}"/>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rot="5400000" flipH="1">
            <a:off x="10186194" y="4852194"/>
            <a:ext cx="2151062" cy="1860550"/>
            <a:chOff x="-305" y="-4155"/>
            <a:chExt cx="2514948" cy="2174333"/>
          </a:xfrm>
        </p:grpSpPr>
        <p:sp>
          <p:nvSpPr>
            <p:cNvPr id="20" name="Freeform: Shape 19" descr="&quot;&quot;">
              <a:extLst>
                <a:ext uri="{FF2B5EF4-FFF2-40B4-BE49-F238E27FC236}">
                  <a16:creationId xmlns:a16="http://schemas.microsoft.com/office/drawing/2014/main" id="{1D820C24-B5A9-1A0E-8CFE-AC6C28FF3F5C}"/>
                </a:ext>
              </a:extLst>
            </p:cNvPr>
            <p:cNvSpPr/>
            <p:nvPr/>
          </p:nvSpPr>
          <p:spPr>
            <a:xfrm>
              <a:off x="-304" y="-445"/>
              <a:ext cx="2514948" cy="2170623"/>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Freeform: Shape 20" descr="&quot;&quot;">
              <a:extLst>
                <a:ext uri="{FF2B5EF4-FFF2-40B4-BE49-F238E27FC236}">
                  <a16:creationId xmlns:a16="http://schemas.microsoft.com/office/drawing/2014/main" id="{761EC913-1DA4-60B5-3EE2-5CCBCBE9EA79}"/>
                </a:ext>
              </a:extLst>
            </p:cNvPr>
            <p:cNvSpPr/>
            <p:nvPr/>
          </p:nvSpPr>
          <p:spPr>
            <a:xfrm>
              <a:off x="-304" y="-4156"/>
              <a:ext cx="2492675" cy="1947995"/>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Freeform: Shape 21" descr="&quot;&quot;">
              <a:extLst>
                <a:ext uri="{FF2B5EF4-FFF2-40B4-BE49-F238E27FC236}">
                  <a16:creationId xmlns:a16="http://schemas.microsoft.com/office/drawing/2014/main" id="{3411553B-78C0-074F-7919-9B999D98341C}"/>
                </a:ext>
              </a:extLst>
            </p:cNvPr>
            <p:cNvSpPr/>
            <p:nvPr/>
          </p:nvSpPr>
          <p:spPr>
            <a:xfrm>
              <a:off x="-305" y="-445"/>
              <a:ext cx="2501956" cy="1973968"/>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00"/>
            </a:p>
          </p:txBody>
        </p:sp>
        <p:sp>
          <p:nvSpPr>
            <p:cNvPr id="23" name="Freeform: Shape 22" descr="&quot;&quot;">
              <a:extLst>
                <a:ext uri="{FF2B5EF4-FFF2-40B4-BE49-F238E27FC236}">
                  <a16:creationId xmlns:a16="http://schemas.microsoft.com/office/drawing/2014/main" id="{0C00BD23-3D8C-95DD-E836-80A8DA202528}"/>
                </a:ext>
              </a:extLst>
            </p:cNvPr>
            <p:cNvSpPr/>
            <p:nvPr/>
          </p:nvSpPr>
          <p:spPr>
            <a:xfrm>
              <a:off x="-306" y="-444"/>
              <a:ext cx="2490820" cy="1944284"/>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 name="TextBox 3">
            <a:extLst>
              <a:ext uri="{FF2B5EF4-FFF2-40B4-BE49-F238E27FC236}">
                <a16:creationId xmlns:a16="http://schemas.microsoft.com/office/drawing/2014/main" id="{945CC66B-CAA5-7B93-D50F-564FE11507C1}"/>
              </a:ext>
            </a:extLst>
          </p:cNvPr>
          <p:cNvSpPr txBox="1"/>
          <p:nvPr/>
        </p:nvSpPr>
        <p:spPr>
          <a:xfrm>
            <a:off x="762000" y="617538"/>
            <a:ext cx="10498138" cy="6124575"/>
          </a:xfrm>
          <a:prstGeom prst="rect">
            <a:avLst/>
          </a:prstGeom>
          <a:noFill/>
        </p:spPr>
        <p:txBody>
          <a:bodyPr>
            <a:spAutoFit/>
          </a:bodyPr>
          <a:lstStyle/>
          <a:p>
            <a:pPr marL="457200" indent="-457200" eaLnBrk="1" fontAlgn="auto" hangingPunct="1">
              <a:spcBef>
                <a:spcPts val="0"/>
              </a:spcBef>
              <a:spcAft>
                <a:spcPts val="0"/>
              </a:spcAft>
              <a:buFont typeface="+mj-lt"/>
              <a:buAutoNum type="arabicPeriod"/>
              <a:defRPr/>
            </a:pPr>
            <a:r>
              <a:rPr lang="en-US" sz="2000" b="1" kern="100">
                <a:latin typeface="+mn-lt"/>
                <a:ea typeface="Calibri" panose="020F0502020204030204" pitchFamily="34" charset="0"/>
                <a:cs typeface="Times New Roman" panose="02020603050405020304" pitchFamily="18" charset="0"/>
              </a:rPr>
              <a:t>The first time</a:t>
            </a:r>
            <a:r>
              <a:rPr lang="en-US" sz="2000" b="1" kern="100">
                <a:solidFill>
                  <a:srgbClr val="FF0000"/>
                </a:solidFill>
                <a:latin typeface="+mn-lt"/>
                <a:ea typeface="Calibri" panose="020F0502020204030204" pitchFamily="34" charset="0"/>
                <a:cs typeface="Times New Roman" panose="02020603050405020304" pitchFamily="18" charset="0"/>
              </a:rPr>
              <a:t> </a:t>
            </a:r>
            <a:r>
              <a:rPr lang="en-US" sz="2000" b="1" kern="100">
                <a:latin typeface="+mn-lt"/>
                <a:ea typeface="Calibri" panose="020F0502020204030204" pitchFamily="34" charset="0"/>
                <a:cs typeface="Times New Roman" panose="02020603050405020304" pitchFamily="18" charset="0"/>
              </a:rPr>
              <a:t>you speak, state your name, preferred pronouns, and where you live/organization or agency affiliation. </a:t>
            </a:r>
            <a:r>
              <a:rPr lang="en-US" sz="2000" kern="100">
                <a:latin typeface="+mn-lt"/>
                <a:ea typeface="Calibri" panose="020F0502020204030204" pitchFamily="34" charset="0"/>
                <a:cs typeface="Times New Roman" panose="02020603050405020304" pitchFamily="18" charset="0"/>
              </a:rPr>
              <a:t>In a public meeting, it is helpful to know who is speaking as well as where they live in the community and/or what organization or agency they represent.</a:t>
            </a:r>
          </a:p>
          <a:p>
            <a:pPr marL="457200" indent="-457200" eaLnBrk="1" fontAlgn="auto" hangingPunct="1">
              <a:spcBef>
                <a:spcPts val="0"/>
              </a:spcBef>
              <a:spcAft>
                <a:spcPts val="0"/>
              </a:spcAft>
              <a:buFont typeface="+mj-lt"/>
              <a:buAutoNum type="arabicPeriod"/>
              <a:defRPr/>
            </a:pPr>
            <a:r>
              <a:rPr lang="en-US" sz="2000" b="1" kern="100">
                <a:latin typeface="+mn-lt"/>
                <a:ea typeface="Calibri" panose="020F0502020204030204" pitchFamily="34" charset="0"/>
                <a:cs typeface="Times New Roman" panose="02020603050405020304" pitchFamily="18" charset="0"/>
              </a:rPr>
              <a:t>One person speaks at a time. </a:t>
            </a:r>
            <a:r>
              <a:rPr lang="en-US" sz="2000" kern="100">
                <a:latin typeface="+mn-lt"/>
                <a:ea typeface="Calibri" panose="020F0502020204030204" pitchFamily="34" charset="0"/>
                <a:cs typeface="Times New Roman" panose="02020603050405020304" pitchFamily="18" charset="0"/>
              </a:rPr>
              <a:t>Refrain from side conversations. Pay attention to the person speaking. If you think you will forget an idea that comes to mind, write it down.</a:t>
            </a:r>
            <a:endParaRPr lang="en-US" sz="2000" b="1" kern="100">
              <a:latin typeface="+mn-lt"/>
              <a:ea typeface="Calibri" panose="020F0502020204030204" pitchFamily="34" charset="0"/>
              <a:cs typeface="Times New Roman" panose="02020603050405020304" pitchFamily="18" charset="0"/>
            </a:endParaRPr>
          </a:p>
          <a:p>
            <a:pPr marL="457200" indent="-457200" eaLnBrk="1" fontAlgn="auto" hangingPunct="1">
              <a:spcBef>
                <a:spcPts val="0"/>
              </a:spcBef>
              <a:spcAft>
                <a:spcPts val="0"/>
              </a:spcAft>
              <a:buFont typeface="+mj-lt"/>
              <a:buAutoNum type="arabicPeriod"/>
              <a:defRPr/>
            </a:pPr>
            <a:r>
              <a:rPr lang="en-US" sz="2000" b="1" kern="100">
                <a:latin typeface="+mn-lt"/>
                <a:ea typeface="Calibri" panose="020F0502020204030204" pitchFamily="34" charset="0"/>
                <a:cs typeface="Times New Roman" panose="02020603050405020304" pitchFamily="18" charset="0"/>
              </a:rPr>
              <a:t>This is a public discussion, not a debate. </a:t>
            </a:r>
            <a:r>
              <a:rPr lang="en-US" sz="2000" kern="100">
                <a:latin typeface="+mn-lt"/>
                <a:ea typeface="Calibri" panose="020F0502020204030204" pitchFamily="34" charset="0"/>
                <a:cs typeface="Times New Roman" panose="02020603050405020304" pitchFamily="18" charset="0"/>
              </a:rPr>
              <a:t>The purpose is not to win an argument, but to hear many points of view and explore many options and solutions.</a:t>
            </a:r>
          </a:p>
          <a:p>
            <a:pPr marL="457200" indent="-457200" eaLnBrk="1" fontAlgn="auto" hangingPunct="1">
              <a:spcBef>
                <a:spcPts val="0"/>
              </a:spcBef>
              <a:spcAft>
                <a:spcPts val="0"/>
              </a:spcAft>
              <a:buFont typeface="+mj-lt"/>
              <a:buAutoNum type="arabicPeriod"/>
              <a:defRPr/>
            </a:pPr>
            <a:r>
              <a:rPr lang="en-US" sz="2000" b="1" kern="100">
                <a:latin typeface="+mn-lt"/>
                <a:ea typeface="Calibri" panose="020F0502020204030204" pitchFamily="34" charset="0"/>
                <a:cs typeface="Times New Roman" panose="02020603050405020304" pitchFamily="18" charset="0"/>
              </a:rPr>
              <a:t>Everyone is encouraged to participate. You may be asked to share what you think, or we may ask for comments from those who haven't spoken. It is always OK to "pass" when you are asked to share a comment</a:t>
            </a:r>
          </a:p>
          <a:p>
            <a:pPr marL="514350" indent="-514350" eaLnBrk="1" fontAlgn="auto" hangingPunct="1">
              <a:spcBef>
                <a:spcPts val="0"/>
              </a:spcBef>
              <a:spcAft>
                <a:spcPts val="0"/>
              </a:spcAft>
              <a:buFont typeface="+mj-lt"/>
              <a:buAutoNum type="arabicPeriod" startAt="5"/>
              <a:defRPr/>
            </a:pPr>
            <a:r>
              <a:rPr lang="en-US" sz="2000" b="1" kern="100">
                <a:latin typeface="+mn-lt"/>
                <a:ea typeface="Calibri" panose="020F0502020204030204" pitchFamily="34" charset="0"/>
                <a:cs typeface="Times New Roman" panose="02020603050405020304" pitchFamily="18" charset="0"/>
              </a:rPr>
              <a:t>No one or two individuals should dominate a discussion. </a:t>
            </a:r>
            <a:r>
              <a:rPr lang="en-US" sz="2000" kern="100">
                <a:latin typeface="+mn-lt"/>
                <a:ea typeface="Calibri" panose="020F0502020204030204" pitchFamily="34" charset="0"/>
                <a:cs typeface="Times New Roman" panose="02020603050405020304" pitchFamily="18" charset="0"/>
              </a:rPr>
              <a:t>If you have already voiced your ideas, let others have an opportunity. When you speak, be brief and to the point.</a:t>
            </a:r>
          </a:p>
          <a:p>
            <a:pPr marL="514350" indent="-514350" eaLnBrk="1" fontAlgn="auto" hangingPunct="1">
              <a:spcBef>
                <a:spcPts val="0"/>
              </a:spcBef>
              <a:spcAft>
                <a:spcPts val="0"/>
              </a:spcAft>
              <a:buFont typeface="+mj-lt"/>
              <a:buAutoNum type="arabicPeriod" startAt="5"/>
              <a:defRPr/>
            </a:pPr>
            <a:r>
              <a:rPr lang="en-US" sz="2000" b="1" kern="100">
                <a:latin typeface="+mn-lt"/>
                <a:ea typeface="Calibri" panose="020F0502020204030204" pitchFamily="34" charset="0"/>
                <a:cs typeface="Times New Roman" panose="02020603050405020304" pitchFamily="18" charset="0"/>
              </a:rPr>
              <a:t>Listen to and respect other points of view</a:t>
            </a:r>
            <a:r>
              <a:rPr lang="en-US" sz="2000" kern="100">
                <a:latin typeface="+mn-lt"/>
                <a:ea typeface="Calibri" panose="020F0502020204030204" pitchFamily="34" charset="0"/>
                <a:cs typeface="Times New Roman" panose="02020603050405020304" pitchFamily="18" charset="0"/>
              </a:rPr>
              <a:t>.</a:t>
            </a:r>
          </a:p>
          <a:p>
            <a:pPr marL="514350" indent="-514350" eaLnBrk="1" fontAlgn="auto" hangingPunct="1">
              <a:spcBef>
                <a:spcPts val="0"/>
              </a:spcBef>
              <a:spcAft>
                <a:spcPts val="0"/>
              </a:spcAft>
              <a:buFont typeface="+mj-lt"/>
              <a:buAutoNum type="arabicPeriod" startAt="5"/>
              <a:defRPr/>
            </a:pPr>
            <a:r>
              <a:rPr lang="en-US" sz="2000" b="1" kern="100">
                <a:latin typeface="+mn-lt"/>
                <a:ea typeface="Calibri" panose="020F0502020204030204" pitchFamily="34" charset="0"/>
                <a:cs typeface="Times New Roman" panose="02020603050405020304" pitchFamily="18" charset="0"/>
              </a:rPr>
              <a:t>Do your best to understand the pros and cons of every option,</a:t>
            </a:r>
            <a:r>
              <a:rPr lang="en-US" sz="2000" kern="100">
                <a:latin typeface="+mn-lt"/>
                <a:ea typeface="Calibri" panose="020F0502020204030204" pitchFamily="34" charset="0"/>
                <a:cs typeface="Times New Roman" panose="02020603050405020304" pitchFamily="18" charset="0"/>
              </a:rPr>
              <a:t> not just those you prefer. Be as objective and fair-minded as you can be.</a:t>
            </a:r>
          </a:p>
          <a:p>
            <a:pPr marL="514350" indent="-514350" eaLnBrk="1" fontAlgn="auto" hangingPunct="1">
              <a:spcBef>
                <a:spcPts val="0"/>
              </a:spcBef>
              <a:spcAft>
                <a:spcPts val="0"/>
              </a:spcAft>
              <a:buFont typeface="+mj-lt"/>
              <a:buAutoNum type="arabicPeriod" startAt="5"/>
              <a:defRPr/>
            </a:pPr>
            <a:r>
              <a:rPr lang="en-US" sz="2400" b="1" kern="100">
                <a:latin typeface="+mn-lt"/>
                <a:ea typeface="Calibri" panose="020F0502020204030204" pitchFamily="34" charset="0"/>
                <a:cs typeface="Times New Roman" panose="02020603050405020304" pitchFamily="18" charset="0"/>
              </a:rPr>
              <a:t>Seek first to understand, not to be understood.</a:t>
            </a:r>
            <a:r>
              <a:rPr lang="en-US" sz="2400" kern="100">
                <a:latin typeface="+mn-lt"/>
                <a:ea typeface="Calibri" panose="020F0502020204030204" pitchFamily="34" charset="0"/>
                <a:cs typeface="Times New Roman" panose="02020603050405020304" pitchFamily="18" charset="0"/>
              </a:rPr>
              <a:t> Ask questions to seek clarification when you don't understand the meaning of someone's comments.</a:t>
            </a:r>
          </a:p>
          <a:p>
            <a:pPr marL="457200" indent="-457200" eaLnBrk="1" fontAlgn="auto" hangingPunct="1">
              <a:spcBef>
                <a:spcPts val="0"/>
              </a:spcBef>
              <a:spcAft>
                <a:spcPts val="0"/>
              </a:spcAft>
              <a:buFont typeface="+mj-lt"/>
              <a:buAutoNum type="arabicPeriod"/>
              <a:defRPr/>
            </a:pPr>
            <a:endParaRPr lang="en-US" sz="2400" b="1" kern="100">
              <a:latin typeface="+mn-lt"/>
              <a:ea typeface="Calibri" panose="020F0502020204030204" pitchFamily="34" charset="0"/>
              <a:cs typeface="Times New Roman" panose="02020603050405020304" pitchFamily="18" charset="0"/>
            </a:endParaRPr>
          </a:p>
        </p:txBody>
      </p:sp>
      <p:sp>
        <p:nvSpPr>
          <p:cNvPr id="2" name="Content Placeholder 8">
            <a:extLst>
              <a:ext uri="{FF2B5EF4-FFF2-40B4-BE49-F238E27FC236}">
                <a16:creationId xmlns:a16="http://schemas.microsoft.com/office/drawing/2014/main" id="{E1C8E987-4F2F-9751-A445-5E9C07FB154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a:solidFill>
                  <a:schemeClr val="bg1"/>
                </a:solidFill>
              </a:rPr>
              <a:t>Agenda Item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a:extLst>
              <a:ext uri="{FF2B5EF4-FFF2-40B4-BE49-F238E27FC236}">
                <a16:creationId xmlns:a16="http://schemas.microsoft.com/office/drawing/2014/main" id="{1872FB28-700D-53AE-9855-8D6E06522FAB}"/>
              </a:ext>
            </a:extLst>
          </p:cNvPr>
          <p:cNvSpPr>
            <a:spLocks noGrp="1" noChangeArrowheads="1"/>
          </p:cNvSpPr>
          <p:nvPr>
            <p:ph type="title"/>
          </p:nvPr>
        </p:nvSpPr>
        <p:spPr>
          <a:xfrm>
            <a:off x="5573711" y="706023"/>
            <a:ext cx="5981700" cy="1916873"/>
          </a:xfrm>
        </p:spPr>
        <p:txBody>
          <a:bodyPr anchor="b"/>
          <a:lstStyle/>
          <a:p>
            <a:pPr algn="ctr"/>
            <a:r>
              <a:rPr lang="en-US" altLang="en-US" sz="3600" b="1">
                <a:solidFill>
                  <a:schemeClr val="tx2">
                    <a:lumMod val="50000"/>
                  </a:schemeClr>
                </a:solidFill>
              </a:rPr>
              <a:t>Approval of Minutes</a:t>
            </a:r>
          </a:p>
        </p:txBody>
      </p:sp>
      <p:sp>
        <p:nvSpPr>
          <p:cNvPr id="6146" name="Content Placeholder 2">
            <a:extLst>
              <a:ext uri="{FF2B5EF4-FFF2-40B4-BE49-F238E27FC236}">
                <a16:creationId xmlns:a16="http://schemas.microsoft.com/office/drawing/2014/main" id="{D03958D7-8656-E785-43C6-3326AD2D66F9}"/>
              </a:ext>
            </a:extLst>
          </p:cNvPr>
          <p:cNvSpPr>
            <a:spLocks noGrp="1" noChangeArrowheads="1"/>
          </p:cNvSpPr>
          <p:nvPr>
            <p:ph idx="1"/>
          </p:nvPr>
        </p:nvSpPr>
        <p:spPr>
          <a:xfrm>
            <a:off x="636589" y="516836"/>
            <a:ext cx="5126037" cy="5542652"/>
          </a:xfrm>
        </p:spPr>
        <p:txBody>
          <a:bodyPr anchor="ctr">
            <a:normAutofit fontScale="92500"/>
          </a:bodyPr>
          <a:lstStyle/>
          <a:p>
            <a:r>
              <a:rPr lang="en-US" altLang="en-US" sz="1800" dirty="0">
                <a:solidFill>
                  <a:schemeClr val="tx2">
                    <a:lumMod val="50000"/>
                  </a:schemeClr>
                </a:solidFill>
                <a:latin typeface="Arial"/>
                <a:cs typeface="Arial"/>
              </a:rPr>
              <a:t>Ahead of today’s meeting, Homebase distributed the meeting minutes (meeting minutes are the written record of our monthly meetings) from the last System Impact Committee meeting for committee members.</a:t>
            </a:r>
          </a:p>
          <a:p>
            <a:r>
              <a:rPr lang="en-US" altLang="en-US" sz="1800" dirty="0">
                <a:solidFill>
                  <a:schemeClr val="tx2">
                    <a:lumMod val="50000"/>
                  </a:schemeClr>
                </a:solidFill>
                <a:latin typeface="Arial" panose="020B0604020202020204" pitchFamily="34" charset="0"/>
              </a:rPr>
              <a:t>The draft minutes have also been posted in the System Impact Committee’s </a:t>
            </a:r>
            <a:r>
              <a:rPr lang="en-US" altLang="en-US" sz="1800" dirty="0">
                <a:solidFill>
                  <a:schemeClr val="tx2"/>
                </a:solidFill>
                <a:latin typeface="Arial" panose="020B0604020202020204" pitchFamily="34" charset="0"/>
                <a:hlinkClick r:id="rId2"/>
              </a:rPr>
              <a:t>google drive folder</a:t>
            </a:r>
            <a:r>
              <a:rPr lang="en-US" altLang="en-US" sz="1800" dirty="0">
                <a:solidFill>
                  <a:schemeClr val="tx2"/>
                </a:solidFill>
                <a:latin typeface="Arial" panose="020B0604020202020204" pitchFamily="34" charset="0"/>
              </a:rPr>
              <a:t>. </a:t>
            </a:r>
          </a:p>
          <a:p>
            <a:r>
              <a:rPr lang="en-US" altLang="en-US" sz="1800" dirty="0">
                <a:solidFill>
                  <a:schemeClr val="tx2">
                    <a:lumMod val="50000"/>
                  </a:schemeClr>
                </a:solidFill>
                <a:latin typeface="Arial" panose="020B0604020202020204" pitchFamily="34" charset="0"/>
              </a:rPr>
              <a:t>This time is held for committee members to let us know if they believe the minutes to do not accurately capture the discussion items from the September meeting and need to be amended.</a:t>
            </a:r>
          </a:p>
          <a:p>
            <a:r>
              <a:rPr lang="en-US" altLang="en-US" sz="1800" dirty="0">
                <a:solidFill>
                  <a:schemeClr val="tx2">
                    <a:lumMod val="50000"/>
                  </a:schemeClr>
                </a:solidFill>
                <a:latin typeface="Arial" panose="020B0604020202020204" pitchFamily="34" charset="0"/>
              </a:rPr>
              <a:t>You may also email Homebase at </a:t>
            </a:r>
            <a:r>
              <a:rPr lang="en-US" altLang="en-US" sz="1800" dirty="0">
                <a:solidFill>
                  <a:srgbClr val="0563C1"/>
                </a:solidFill>
                <a:latin typeface="Arial" panose="020B0604020202020204" pitchFamily="34" charset="0"/>
                <a:hlinkClick r:id="rId3"/>
              </a:rPr>
              <a:t>mayareddy@homebaseccc.org</a:t>
            </a:r>
            <a:r>
              <a:rPr lang="en-US" altLang="en-US" sz="1800" dirty="0">
                <a:solidFill>
                  <a:srgbClr val="0563C1"/>
                </a:solidFill>
                <a:latin typeface="Arial" panose="020B0604020202020204" pitchFamily="34" charset="0"/>
              </a:rPr>
              <a:t> </a:t>
            </a:r>
            <a:r>
              <a:rPr lang="en-US" altLang="en-US" sz="1800" dirty="0">
                <a:solidFill>
                  <a:schemeClr val="tx2">
                    <a:lumMod val="50000"/>
                  </a:schemeClr>
                </a:solidFill>
                <a:latin typeface="Arial" panose="020B0604020202020204" pitchFamily="34" charset="0"/>
              </a:rPr>
              <a:t>and </a:t>
            </a:r>
            <a:r>
              <a:rPr lang="en-US" altLang="en-US" sz="1800" dirty="0">
                <a:solidFill>
                  <a:schemeClr val="tx2"/>
                </a:solidFill>
                <a:latin typeface="Arial" panose="020B0604020202020204" pitchFamily="34" charset="0"/>
                <a:hlinkClick r:id="rId4"/>
              </a:rPr>
              <a:t>matthieu@homebasesccc.org</a:t>
            </a:r>
            <a:r>
              <a:rPr lang="en-US" altLang="en-US" sz="1800" dirty="0">
                <a:solidFill>
                  <a:schemeClr val="tx2"/>
                </a:solidFill>
                <a:latin typeface="Arial" panose="020B0604020202020204" pitchFamily="34" charset="0"/>
              </a:rPr>
              <a:t> </a:t>
            </a:r>
            <a:r>
              <a:rPr lang="en-US" altLang="en-US" sz="1800" dirty="0">
                <a:solidFill>
                  <a:schemeClr val="tx2">
                    <a:lumMod val="50000"/>
                  </a:schemeClr>
                </a:solidFill>
                <a:latin typeface="Arial" panose="020B0604020202020204" pitchFamily="34" charset="0"/>
              </a:rPr>
              <a:t>copying </a:t>
            </a:r>
            <a:r>
              <a:rPr lang="en-US" altLang="en-US" sz="1800" dirty="0">
                <a:solidFill>
                  <a:schemeClr val="tx2"/>
                </a:solidFill>
                <a:latin typeface="Arial" panose="020B0604020202020204" pitchFamily="34" charset="0"/>
                <a:hlinkClick r:id="rId5"/>
              </a:rPr>
              <a:t>alameda@homebaseccc.org</a:t>
            </a:r>
            <a:r>
              <a:rPr lang="en-US" altLang="en-US" sz="1800" dirty="0">
                <a:solidFill>
                  <a:schemeClr val="tx2">
                    <a:lumMod val="50000"/>
                  </a:schemeClr>
                </a:solidFill>
                <a:latin typeface="Arial" panose="020B0604020202020204" pitchFamily="34" charset="0"/>
              </a:rPr>
              <a:t>, if you see anything in the draft minutes that are distributed following today’s meeting that should be amended.</a:t>
            </a:r>
          </a:p>
          <a:p>
            <a:r>
              <a:rPr lang="en-US" altLang="en-US" sz="1800" dirty="0">
                <a:solidFill>
                  <a:schemeClr val="tx2">
                    <a:lumMod val="50000"/>
                  </a:schemeClr>
                </a:solidFill>
                <a:latin typeface="Arial" panose="020B0604020202020204" pitchFamily="34" charset="0"/>
              </a:rPr>
              <a:t>No roll call vote is needed, corrections not already received by Homebase will be noted and minutes changed accordingly.</a:t>
            </a:r>
            <a:endParaRPr lang="en-US" altLang="en-US" sz="1800" dirty="0">
              <a:solidFill>
                <a:schemeClr val="tx2">
                  <a:lumMod val="50000"/>
                </a:schemeClr>
              </a:solidFill>
            </a:endParaRPr>
          </a:p>
        </p:txBody>
      </p:sp>
      <p:pic>
        <p:nvPicPr>
          <p:cNvPr id="6147" name="Content Placeholder 18" descr="Logo&#10;&#10;Description automatically generated">
            <a:extLst>
              <a:ext uri="{FF2B5EF4-FFF2-40B4-BE49-F238E27FC236}">
                <a16:creationId xmlns:a16="http://schemas.microsoft.com/office/drawing/2014/main" id="{AEC14AFB-68FB-D930-30D0-116E3161CE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29375" y="3606800"/>
            <a:ext cx="49545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8">
            <a:extLst>
              <a:ext uri="{FF2B5EF4-FFF2-40B4-BE49-F238E27FC236}">
                <a16:creationId xmlns:a16="http://schemas.microsoft.com/office/drawing/2014/main" id="{ED17A1FA-4D3D-F48A-12D5-7690BB2DB29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a:solidFill>
                  <a:schemeClr val="bg1"/>
                </a:solidFill>
              </a:rPr>
              <a:t>Agenda Item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FDE95378-B550-08F0-9698-5FA55F0E426C}"/>
              </a:ext>
            </a:extLst>
          </p:cNvPr>
          <p:cNvSpPr>
            <a:spLocks noGrp="1" noChangeArrowheads="1"/>
          </p:cNvSpPr>
          <p:nvPr>
            <p:ph type="title"/>
          </p:nvPr>
        </p:nvSpPr>
        <p:spPr>
          <a:xfrm>
            <a:off x="570475" y="1076187"/>
            <a:ext cx="5243513" cy="2225675"/>
          </a:xfrm>
        </p:spPr>
        <p:txBody>
          <a:bodyPr anchor="t"/>
          <a:lstStyle/>
          <a:p>
            <a:r>
              <a:rPr lang="en-US" altLang="en-US" sz="5600" b="1">
                <a:solidFill>
                  <a:schemeClr val="bg2">
                    <a:lumMod val="25000"/>
                  </a:schemeClr>
                </a:solidFill>
              </a:rPr>
              <a:t>Public Comment</a:t>
            </a:r>
          </a:p>
        </p:txBody>
      </p:sp>
      <p:sp>
        <p:nvSpPr>
          <p:cNvPr id="3" name="Content Placeholder 2">
            <a:extLst>
              <a:ext uri="{FF2B5EF4-FFF2-40B4-BE49-F238E27FC236}">
                <a16:creationId xmlns:a16="http://schemas.microsoft.com/office/drawing/2014/main" id="{FE7122E3-46B8-6585-D626-89B79D20E18F}"/>
              </a:ext>
            </a:extLst>
          </p:cNvPr>
          <p:cNvSpPr>
            <a:spLocks noGrp="1"/>
          </p:cNvSpPr>
          <p:nvPr>
            <p:ph idx="1"/>
          </p:nvPr>
        </p:nvSpPr>
        <p:spPr>
          <a:xfrm>
            <a:off x="6222125" y="304801"/>
            <a:ext cx="5131676" cy="5695950"/>
          </a:xfrm>
        </p:spPr>
        <p:txBody>
          <a:bodyPr rtlCol="0" anchor="ctr">
            <a:normAutofit/>
          </a:bodyPr>
          <a:lstStyle/>
          <a:p>
            <a:r>
              <a:rPr lang="en-US" altLang="en-US" sz="2000" dirty="0">
                <a:solidFill>
                  <a:schemeClr val="bg2">
                    <a:lumMod val="25000"/>
                  </a:schemeClr>
                </a:solidFill>
                <a:latin typeface="Arial" panose="020B0604020202020204" pitchFamily="34" charset="0"/>
              </a:rPr>
              <a:t>Public Comment will be taken at the beginning of each meeting and is limited to 2 minutes per person. </a:t>
            </a:r>
          </a:p>
          <a:p>
            <a:r>
              <a:rPr lang="en-US" altLang="en-US" sz="2000" dirty="0">
                <a:solidFill>
                  <a:schemeClr val="bg2">
                    <a:lumMod val="25000"/>
                  </a:schemeClr>
                </a:solidFill>
                <a:latin typeface="Arial" panose="020B0604020202020204" pitchFamily="34" charset="0"/>
              </a:rPr>
              <a:t>Homebase has created a public comment tracker where public comments across CoC meetings will be recorded.  </a:t>
            </a:r>
          </a:p>
          <a:p>
            <a:r>
              <a:rPr lang="en-US" altLang="en-US" sz="2000" dirty="0">
                <a:solidFill>
                  <a:schemeClr val="bg2">
                    <a:lumMod val="25000"/>
                  </a:schemeClr>
                </a:solidFill>
                <a:latin typeface="Arial" panose="020B0604020202020204" pitchFamily="34" charset="0"/>
              </a:rPr>
              <a:t>Comments will be directed to the appropriate CoC committee or County staff.</a:t>
            </a:r>
          </a:p>
          <a:p>
            <a:r>
              <a:rPr lang="en-US" altLang="en-US" sz="2000" dirty="0">
                <a:solidFill>
                  <a:schemeClr val="bg2">
                    <a:lumMod val="25000"/>
                  </a:schemeClr>
                </a:solidFill>
                <a:latin typeface="Arial" panose="020B0604020202020204" pitchFamily="34" charset="0"/>
              </a:rPr>
              <a:t>You may also email Homebase at </a:t>
            </a:r>
            <a:r>
              <a:rPr lang="en-US" altLang="en-US" sz="2000" dirty="0">
                <a:solidFill>
                  <a:schemeClr val="tx2"/>
                </a:solidFill>
                <a:latin typeface="Arial" panose="020B0604020202020204" pitchFamily="34" charset="0"/>
                <a:hlinkClick r:id="rId2"/>
              </a:rPr>
              <a:t>mayareddy@homebaseccc.org</a:t>
            </a:r>
            <a:r>
              <a:rPr lang="en-US" altLang="en-US" sz="2000" dirty="0">
                <a:solidFill>
                  <a:schemeClr val="tx2"/>
                </a:solidFill>
                <a:latin typeface="Arial" panose="020B0604020202020204" pitchFamily="34" charset="0"/>
              </a:rPr>
              <a:t> </a:t>
            </a:r>
            <a:r>
              <a:rPr lang="en-US" altLang="en-US" sz="2000" dirty="0">
                <a:solidFill>
                  <a:schemeClr val="tx2">
                    <a:lumMod val="50000"/>
                  </a:schemeClr>
                </a:solidFill>
                <a:latin typeface="Arial" panose="020B0604020202020204" pitchFamily="34" charset="0"/>
              </a:rPr>
              <a:t>and</a:t>
            </a:r>
            <a:r>
              <a:rPr lang="en-US" altLang="en-US" sz="2000" dirty="0">
                <a:solidFill>
                  <a:schemeClr val="tx2"/>
                </a:solidFill>
                <a:latin typeface="Arial" panose="020B0604020202020204" pitchFamily="34" charset="0"/>
              </a:rPr>
              <a:t> </a:t>
            </a:r>
            <a:r>
              <a:rPr lang="en-US" altLang="en-US" sz="2000" dirty="0">
                <a:solidFill>
                  <a:schemeClr val="tx2"/>
                </a:solidFill>
                <a:latin typeface="Arial" panose="020B0604020202020204" pitchFamily="34" charset="0"/>
                <a:hlinkClick r:id="rId3"/>
              </a:rPr>
              <a:t>matthieu@homebaseccc.org</a:t>
            </a:r>
            <a:r>
              <a:rPr lang="en-US" altLang="en-US" sz="2000" dirty="0">
                <a:solidFill>
                  <a:schemeClr val="tx2"/>
                </a:solidFill>
                <a:latin typeface="Arial" panose="020B0604020202020204" pitchFamily="34" charset="0"/>
              </a:rPr>
              <a:t>, </a:t>
            </a:r>
            <a:r>
              <a:rPr lang="en-US" altLang="en-US" sz="2000" dirty="0">
                <a:solidFill>
                  <a:schemeClr val="tx2">
                    <a:lumMod val="50000"/>
                  </a:schemeClr>
                </a:solidFill>
                <a:latin typeface="Arial" panose="020B0604020202020204" pitchFamily="34" charset="0"/>
              </a:rPr>
              <a:t>copying </a:t>
            </a:r>
            <a:r>
              <a:rPr lang="en-US" altLang="en-US" sz="2000" dirty="0">
                <a:solidFill>
                  <a:schemeClr val="tx2"/>
                </a:solidFill>
                <a:latin typeface="Arial" panose="020B0604020202020204" pitchFamily="34" charset="0"/>
                <a:hlinkClick r:id="rId4"/>
              </a:rPr>
              <a:t>alameda@homebaseccc.org</a:t>
            </a:r>
            <a:r>
              <a:rPr lang="en-US" altLang="en-US" sz="2000" dirty="0">
                <a:solidFill>
                  <a:schemeClr val="tx2"/>
                </a:solidFill>
                <a:latin typeface="Arial" panose="020B0604020202020204" pitchFamily="34" charset="0"/>
              </a:rPr>
              <a:t>, </a:t>
            </a:r>
            <a:r>
              <a:rPr lang="en-US" altLang="en-US" sz="2000" dirty="0">
                <a:solidFill>
                  <a:schemeClr val="tx2">
                    <a:lumMod val="50000"/>
                  </a:schemeClr>
                </a:solidFill>
                <a:latin typeface="Arial" panose="020B0604020202020204" pitchFamily="34" charset="0"/>
              </a:rPr>
              <a:t>if you If you would like to submit written comments.</a:t>
            </a:r>
          </a:p>
        </p:txBody>
      </p:sp>
      <p:pic>
        <p:nvPicPr>
          <p:cNvPr id="7171" name="Content Placeholder 18" descr="Logo&#10;&#10;Description automatically generated">
            <a:extLst>
              <a:ext uri="{FF2B5EF4-FFF2-40B4-BE49-F238E27FC236}">
                <a16:creationId xmlns:a16="http://schemas.microsoft.com/office/drawing/2014/main" id="{40030B2B-1EEE-8364-97A5-3A271AA480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339" y="5083175"/>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B8FD7F1A-FE16-DDBE-B985-E2303BDB5A28}"/>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a:solidFill>
                  <a:schemeClr val="bg1"/>
                </a:solidFill>
              </a:rPr>
              <a:t>Agenda Item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183FC-271C-9D85-51BE-39D7191E02A9}"/>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35E1BA0E-130D-A47D-10A6-5B01F6CA1885}"/>
              </a:ext>
            </a:extLst>
          </p:cNvPr>
          <p:cNvSpPr>
            <a:spLocks noGrp="1" noChangeArrowheads="1"/>
          </p:cNvSpPr>
          <p:nvPr>
            <p:ph type="title"/>
          </p:nvPr>
        </p:nvSpPr>
        <p:spPr>
          <a:xfrm>
            <a:off x="3295758" y="1248321"/>
            <a:ext cx="5600483" cy="2819516"/>
          </a:xfrm>
        </p:spPr>
        <p:txBody>
          <a:bodyPr anchor="t">
            <a:normAutofit/>
          </a:bodyPr>
          <a:lstStyle/>
          <a:p>
            <a:pPr algn="ctr"/>
            <a:r>
              <a:rPr lang="en-US" altLang="en-US" sz="4800" b="1" dirty="0">
                <a:solidFill>
                  <a:schemeClr val="tx2">
                    <a:lumMod val="50000"/>
                  </a:schemeClr>
                </a:solidFill>
              </a:rPr>
              <a:t>APR Presentation</a:t>
            </a:r>
          </a:p>
        </p:txBody>
      </p:sp>
      <p:pic>
        <p:nvPicPr>
          <p:cNvPr id="7171" name="Content Placeholder 18" descr="Logo&#10;&#10;Description automatically generated">
            <a:extLst>
              <a:ext uri="{FF2B5EF4-FFF2-40B4-BE49-F238E27FC236}">
                <a16:creationId xmlns:a16="http://schemas.microsoft.com/office/drawing/2014/main" id="{30516A1E-320A-E8EA-811D-6CEFAD9E5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77" y="4970463"/>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DBF1FC1B-B52A-C489-25AD-3D2DDE14F4AF}"/>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sp>
        <p:nvSpPr>
          <p:cNvPr id="2" name="TextBox 1">
            <a:extLst>
              <a:ext uri="{FF2B5EF4-FFF2-40B4-BE49-F238E27FC236}">
                <a16:creationId xmlns:a16="http://schemas.microsoft.com/office/drawing/2014/main" id="{46569029-8F98-3134-6C6B-641BCED752FE}"/>
              </a:ext>
            </a:extLst>
          </p:cNvPr>
          <p:cNvSpPr txBox="1"/>
          <p:nvPr/>
        </p:nvSpPr>
        <p:spPr>
          <a:xfrm>
            <a:off x="6486942" y="1175382"/>
            <a:ext cx="2713703" cy="584775"/>
          </a:xfrm>
          <a:prstGeom prst="rect">
            <a:avLst/>
          </a:prstGeom>
          <a:noFill/>
        </p:spPr>
        <p:txBody>
          <a:bodyPr wrap="square" rtlCol="0">
            <a:spAutoFit/>
          </a:bodyPr>
          <a:lstStyle/>
          <a:p>
            <a:r>
              <a:rPr lang="en-US" sz="3200" dirty="0"/>
              <a:t> </a:t>
            </a:r>
          </a:p>
        </p:txBody>
      </p:sp>
    </p:spTree>
    <p:extLst>
      <p:ext uri="{BB962C8B-B14F-4D97-AF65-F5344CB8AC3E}">
        <p14:creationId xmlns:p14="http://schemas.microsoft.com/office/powerpoint/2010/main" val="23799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48543-BCA0-984C-8F2A-7F3B07956369}"/>
            </a:ext>
          </a:extLst>
        </p:cNvPr>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C0E83C7-F2AF-317A-22A6-59888519BF25}"/>
              </a:ext>
            </a:extLst>
          </p:cNvPr>
          <p:cNvSpPr/>
          <p:nvPr/>
        </p:nvSpPr>
        <p:spPr>
          <a:xfrm>
            <a:off x="705264" y="1497219"/>
            <a:ext cx="10668000" cy="1413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C65C41-F1B8-28E1-F963-4DC9A6B47698}"/>
              </a:ext>
            </a:extLst>
          </p:cNvPr>
          <p:cNvSpPr>
            <a:spLocks noGrp="1"/>
          </p:cNvSpPr>
          <p:nvPr>
            <p:ph type="title"/>
          </p:nvPr>
        </p:nvSpPr>
        <p:spPr>
          <a:xfrm>
            <a:off x="594636" y="495188"/>
            <a:ext cx="11320273" cy="2225532"/>
          </a:xfrm>
        </p:spPr>
        <p:txBody>
          <a:bodyPr anchor="t">
            <a:noAutofit/>
          </a:bodyPr>
          <a:lstStyle/>
          <a:p>
            <a:r>
              <a:rPr lang="en-US" sz="5000" b="1" dirty="0">
                <a:solidFill>
                  <a:srgbClr val="000000"/>
                </a:solidFill>
                <a:ea typeface="Calibri Light"/>
                <a:cs typeface="Calibri Light"/>
              </a:rPr>
              <a:t>Follow-up Questions – Provider Scorecard </a:t>
            </a:r>
          </a:p>
        </p:txBody>
      </p:sp>
      <p:pic>
        <p:nvPicPr>
          <p:cNvPr id="4" name="Content Placeholder 18" descr="Logo&#10;&#10;Description automatically generated">
            <a:extLst>
              <a:ext uri="{FF2B5EF4-FFF2-40B4-BE49-F238E27FC236}">
                <a16:creationId xmlns:a16="http://schemas.microsoft.com/office/drawing/2014/main" id="{B629877E-734C-2DFC-1976-85F1D487D456}"/>
              </a:ext>
            </a:extLst>
          </p:cNvPr>
          <p:cNvPicPr>
            <a:picLocks noChangeAspect="1"/>
          </p:cNvPicPr>
          <p:nvPr/>
        </p:nvPicPr>
        <p:blipFill>
          <a:blip r:embed="rId3"/>
          <a:stretch>
            <a:fillRect/>
          </a:stretch>
        </p:blipFill>
        <p:spPr>
          <a:xfrm>
            <a:off x="127000" y="4969453"/>
            <a:ext cx="5243391" cy="1775717"/>
          </a:xfrm>
          <a:prstGeom prst="rect">
            <a:avLst/>
          </a:prstGeom>
        </p:spPr>
      </p:pic>
      <p:sp>
        <p:nvSpPr>
          <p:cNvPr id="5" name="Content Placeholder 8">
            <a:extLst>
              <a:ext uri="{FF2B5EF4-FFF2-40B4-BE49-F238E27FC236}">
                <a16:creationId xmlns:a16="http://schemas.microsoft.com/office/drawing/2014/main" id="{E4F6B891-889B-5235-948B-ECA815682443}"/>
              </a:ext>
            </a:extLst>
          </p:cNvPr>
          <p:cNvSpPr txBox="1">
            <a:spLocks/>
          </p:cNvSpPr>
          <p:nvPr/>
        </p:nvSpPr>
        <p:spPr>
          <a:xfrm>
            <a:off x="7162800" y="6384277"/>
            <a:ext cx="5029200" cy="360893"/>
          </a:xfrm>
          <a:prstGeom prst="rect">
            <a:avLst/>
          </a:prstGeom>
          <a:solidFill>
            <a:schemeClr val="accent5"/>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1800" i="1">
                <a:solidFill>
                  <a:schemeClr val="bg1"/>
                </a:solidFill>
              </a:rPr>
              <a:t>Agenda Item 4</a:t>
            </a:r>
          </a:p>
        </p:txBody>
      </p:sp>
      <p:sp>
        <p:nvSpPr>
          <p:cNvPr id="17" name="Content Placeholder 16">
            <a:extLst>
              <a:ext uri="{FF2B5EF4-FFF2-40B4-BE49-F238E27FC236}">
                <a16:creationId xmlns:a16="http://schemas.microsoft.com/office/drawing/2014/main" id="{8D49DB29-6339-74D6-639C-5FD19598DE79}"/>
              </a:ext>
            </a:extLst>
          </p:cNvPr>
          <p:cNvSpPr>
            <a:spLocks noGrp="1"/>
          </p:cNvSpPr>
          <p:nvPr>
            <p:ph idx="1"/>
          </p:nvPr>
        </p:nvSpPr>
        <p:spPr>
          <a:xfrm>
            <a:off x="815892" y="1574386"/>
            <a:ext cx="10668000" cy="4351338"/>
          </a:xfrm>
        </p:spPr>
        <p:txBody>
          <a:bodyPr/>
          <a:lstStyle/>
          <a:p>
            <a:pPr marL="0" indent="0">
              <a:buNone/>
            </a:pPr>
            <a:r>
              <a:rPr lang="en-US" dirty="0">
                <a:solidFill>
                  <a:schemeClr val="bg1"/>
                </a:solidFill>
                <a:ea typeface="Calibri"/>
                <a:cs typeface="Calibri"/>
              </a:rPr>
              <a:t>We are able to review program data for CoC Funded programs meaning Transitional Housing, Rapid Rehousing, and Permanent Supportive housing – keeping this in mind:</a:t>
            </a:r>
            <a:endParaRPr lang="en-US" dirty="0"/>
          </a:p>
          <a:p>
            <a:pPr>
              <a:lnSpc>
                <a:spcPct val="150000"/>
              </a:lnSpc>
            </a:pPr>
            <a:r>
              <a:rPr lang="en-US" sz="2400" dirty="0"/>
              <a:t>What data points should be reviewed regularly for the scorecard?</a:t>
            </a:r>
            <a:endParaRPr lang="en-US" sz="2400" dirty="0">
              <a:ea typeface="Calibri"/>
              <a:cs typeface="Calibri"/>
            </a:endParaRPr>
          </a:p>
          <a:p>
            <a:pPr>
              <a:lnSpc>
                <a:spcPct val="150000"/>
              </a:lnSpc>
            </a:pPr>
            <a:r>
              <a:rPr lang="en-US" sz="2400" dirty="0"/>
              <a:t>Are there data points that should be emphasized more than others?</a:t>
            </a:r>
          </a:p>
          <a:p>
            <a:pPr>
              <a:lnSpc>
                <a:spcPct val="150000"/>
              </a:lnSpc>
            </a:pPr>
            <a:r>
              <a:rPr lang="en-US" sz="2400" dirty="0"/>
              <a:t>What other committees should we consult with in creating the provider scorecard? </a:t>
            </a:r>
          </a:p>
        </p:txBody>
      </p:sp>
    </p:spTree>
    <p:extLst>
      <p:ext uri="{BB962C8B-B14F-4D97-AF65-F5344CB8AC3E}">
        <p14:creationId xmlns:p14="http://schemas.microsoft.com/office/powerpoint/2010/main" val="1244026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9FBD9-DAC7-75FA-A36A-F237821ADE7F}"/>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1E2E09C1-A18B-2AC9-D620-38471E24AEDF}"/>
              </a:ext>
            </a:extLst>
          </p:cNvPr>
          <p:cNvSpPr>
            <a:spLocks noGrp="1" noChangeArrowheads="1"/>
          </p:cNvSpPr>
          <p:nvPr>
            <p:ph type="title"/>
          </p:nvPr>
        </p:nvSpPr>
        <p:spPr>
          <a:xfrm>
            <a:off x="3046559" y="1179327"/>
            <a:ext cx="5600483" cy="2819516"/>
          </a:xfrm>
        </p:spPr>
        <p:txBody>
          <a:bodyPr anchor="t">
            <a:normAutofit/>
          </a:bodyPr>
          <a:lstStyle/>
          <a:p>
            <a:pPr algn="ctr"/>
            <a:r>
              <a:rPr lang="en-US" altLang="en-US" sz="4800" b="1" i="1" dirty="0">
                <a:solidFill>
                  <a:schemeClr val="tx2">
                    <a:lumMod val="50000"/>
                  </a:schemeClr>
                </a:solidFill>
              </a:rPr>
              <a:t>Action and Discussion:</a:t>
            </a:r>
            <a:r>
              <a:rPr lang="en-US" altLang="en-US" sz="4800" b="1" dirty="0">
                <a:solidFill>
                  <a:schemeClr val="tx2">
                    <a:lumMod val="50000"/>
                  </a:schemeClr>
                </a:solidFill>
              </a:rPr>
              <a:t> Developing a Provider Scorecard</a:t>
            </a:r>
          </a:p>
        </p:txBody>
      </p:sp>
      <p:pic>
        <p:nvPicPr>
          <p:cNvPr id="7171" name="Content Placeholder 18" descr="Logo&#10;&#10;Description automatically generated">
            <a:extLst>
              <a:ext uri="{FF2B5EF4-FFF2-40B4-BE49-F238E27FC236}">
                <a16:creationId xmlns:a16="http://schemas.microsoft.com/office/drawing/2014/main" id="{6D9947B0-CE68-A5C7-0077-3D45D39A65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77" y="5083175"/>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4A200313-5D9A-CE57-0FC0-195A876925F6}"/>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a:solidFill>
                  <a:schemeClr val="bg1"/>
                </a:solidFill>
              </a:rPr>
              <a:t>Agenda Item 6</a:t>
            </a:r>
          </a:p>
        </p:txBody>
      </p:sp>
    </p:spTree>
    <p:extLst>
      <p:ext uri="{BB962C8B-B14F-4D97-AF65-F5344CB8AC3E}">
        <p14:creationId xmlns:p14="http://schemas.microsoft.com/office/powerpoint/2010/main" val="2712744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1539</TotalTime>
  <Words>1163</Words>
  <Application>Microsoft Macintosh PowerPoint</Application>
  <PresentationFormat>Widescreen</PresentationFormat>
  <Paragraphs>105</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MS Mincho</vt:lpstr>
      <vt:lpstr>Arial</vt:lpstr>
      <vt:lpstr>Calibri</vt:lpstr>
      <vt:lpstr>Calibri Light</vt:lpstr>
      <vt:lpstr>Office Theme</vt:lpstr>
      <vt:lpstr> System Impact Committee</vt:lpstr>
      <vt:lpstr>Goals for Today</vt:lpstr>
      <vt:lpstr>Agenda </vt:lpstr>
      <vt:lpstr>Ground Rules</vt:lpstr>
      <vt:lpstr>Approval of Minutes</vt:lpstr>
      <vt:lpstr>Public Comment</vt:lpstr>
      <vt:lpstr>APR Presentation</vt:lpstr>
      <vt:lpstr>Follow-up Questions – Provider Scorecard </vt:lpstr>
      <vt:lpstr>Action and Discussion: Developing a Provider Scorecard</vt:lpstr>
      <vt:lpstr>Action and Discussion: SIC/HMIS - Streamlining </vt:lpstr>
      <vt:lpstr>Sept 18, 2025 LB Meeting</vt:lpstr>
      <vt:lpstr>*Interim Step: Further feedback from the co-chairs offered the solution of taking an interim step of alternating SIC and HMIS meeting months and closely streamlining workplans to identify overlapping items and opportunities for collaboration.   Changing the meeting cadence and streamlining workplans would not require a charter change.   The goal would be to implement this interim step to maintain the distinct membership and wide spectrum of goals of each Committee but reduce staff and administrative time.  For 6 months: Each Committee will evaluate how the new cadence functions and see if it is meeting the goals of creating more cohesion and less administrative burden. The matter of merging into one "Data and Performance Committee" can be taken up again in 6 months if the interim step is not meeting its goals.</vt:lpstr>
      <vt:lpstr>HMIS - Discussion</vt:lpstr>
      <vt:lpstr>Streamlining SIC/HMIS - Discussion</vt:lpstr>
      <vt:lpstr>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Board</dc:title>
  <dc:creator>Kim Natarajan</dc:creator>
  <cp:lastModifiedBy>Maya Reddy</cp:lastModifiedBy>
  <cp:revision>158</cp:revision>
  <cp:lastPrinted>2024-03-07T22:47:36Z</cp:lastPrinted>
  <dcterms:created xsi:type="dcterms:W3CDTF">2023-04-07T21:11:30Z</dcterms:created>
  <dcterms:modified xsi:type="dcterms:W3CDTF">2026-05-28T19:21:09Z</dcterms:modified>
</cp:coreProperties>
</file>