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6" r:id="rId1"/>
  </p:sldMasterIdLst>
  <p:notesMasterIdLst>
    <p:notesMasterId r:id="rId19"/>
  </p:notesMasterIdLst>
  <p:sldIdLst>
    <p:sldId id="256" r:id="rId2"/>
    <p:sldId id="2145706414" r:id="rId3"/>
    <p:sldId id="2145706428" r:id="rId4"/>
    <p:sldId id="2145706419" r:id="rId5"/>
    <p:sldId id="2145706418" r:id="rId6"/>
    <p:sldId id="2145706425" r:id="rId7"/>
    <p:sldId id="2145706427" r:id="rId8"/>
    <p:sldId id="2145706426" r:id="rId9"/>
    <p:sldId id="2145706417" r:id="rId10"/>
    <p:sldId id="2145706431" r:id="rId11"/>
    <p:sldId id="2145706430" r:id="rId12"/>
    <p:sldId id="2145706420" r:id="rId13"/>
    <p:sldId id="2145706424" r:id="rId14"/>
    <p:sldId id="2145706429" r:id="rId15"/>
    <p:sldId id="2145706421" r:id="rId16"/>
    <p:sldId id="2145706423" r:id="rId17"/>
    <p:sldId id="214570643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5808637-E36E-2AC3-2884-5159787E3FB7}" name="Budenholzer, Colleen, OHCC" initials="BO" userId="S::colleen.budenholzer@acgov.org::dd0a8536-0d6b-4e5e-a009-50b0a4222173" providerId="AD"/>
  <p188:author id="{6FA23B91-077B-F976-AFA0-2CA42D60FF52}" name="Abbott, Kerry, OAD, OHCC" initials="AO" userId="S::kerry.abbott@acgov.org::2d0ff7eb-b4fe-40e7-9fc8-616001ae936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B7B06C-783F-35C6-90F2-9A6FC7D4C2E8}" v="2" dt="2024-03-13T15:59:26.016"/>
    <p1510:client id="{78AC83E9-4154-4B38-81C4-EAC6519B4481}" v="235" dt="2024-03-13T21:25:44.574"/>
    <p1510:client id="{A5221DF0-B348-4DBC-8551-EF9AED30F800}" v="35" dt="2024-03-13T03:08:55.31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3191" autoAdjust="0"/>
  </p:normalViewPr>
  <p:slideViewPr>
    <p:cSldViewPr snapToGrid="0">
      <p:cViewPr varScale="1">
        <p:scale>
          <a:sx n="52" d="100"/>
          <a:sy n="52" d="100"/>
        </p:scale>
        <p:origin x="122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5DBC0A-7F87-45BB-A694-6659230233CB}" type="datetimeFigureOut">
              <a:rPr lang="en-US" smtClean="0"/>
              <a:t>4/2/2026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DCE24B-232C-41AF-98DE-A1AB6C2581B3}" type="slidenum">
              <a:rPr lang="en-US" smtClean="0"/>
              <a:t>‹#›</a:t>
            </a:fld>
            <a:endParaRPr lang="en-US"/>
          </a:p>
        </p:txBody>
      </p:sp>
    </p:spTree>
    <p:extLst>
      <p:ext uri="{BB962C8B-B14F-4D97-AF65-F5344CB8AC3E}">
        <p14:creationId xmlns:p14="http://schemas.microsoft.com/office/powerpoint/2010/main" val="12584503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Intent to present this month, offer time for feedback/questions and vote to adopt in May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Reviewed annually in accordance with HUD guidance, updated as needed</a:t>
            </a:r>
            <a:endParaRPr lang="en-US" dirty="0"/>
          </a:p>
          <a:p>
            <a:r>
              <a:rPr lang="en-US" dirty="0"/>
              <a:t>Discussions throughout: Anything need more clarity? Feedback/recommendations.</a:t>
            </a:r>
          </a:p>
        </p:txBody>
      </p:sp>
      <p:sp>
        <p:nvSpPr>
          <p:cNvPr id="4" name="Slide Number Placeholder 3"/>
          <p:cNvSpPr>
            <a:spLocks noGrp="1"/>
          </p:cNvSpPr>
          <p:nvPr>
            <p:ph type="sldNum" sz="quarter" idx="5"/>
          </p:nvPr>
        </p:nvSpPr>
        <p:spPr/>
        <p:txBody>
          <a:bodyPr/>
          <a:lstStyle/>
          <a:p>
            <a:fld id="{61DCE24B-232C-41AF-98DE-A1AB6C2581B3}" type="slidenum">
              <a:rPr lang="en-US" smtClean="0"/>
              <a:t>1</a:t>
            </a:fld>
            <a:endParaRPr lang="en-US"/>
          </a:p>
        </p:txBody>
      </p:sp>
    </p:spTree>
    <p:extLst>
      <p:ext uri="{BB962C8B-B14F-4D97-AF65-F5344CB8AC3E}">
        <p14:creationId xmlns:p14="http://schemas.microsoft.com/office/powerpoint/2010/main" val="15821063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63EF21-01D0-48F1-3448-4302A1B363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18629C-F75B-7E88-8205-931BC17511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BBF78E-5B1B-FF31-0183-F71B07E6166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EDA81A2-19F8-2270-4796-27553CBC3297}"/>
              </a:ext>
            </a:extLst>
          </p:cNvPr>
          <p:cNvSpPr>
            <a:spLocks noGrp="1"/>
          </p:cNvSpPr>
          <p:nvPr>
            <p:ph type="sldNum" sz="quarter" idx="5"/>
          </p:nvPr>
        </p:nvSpPr>
        <p:spPr/>
        <p:txBody>
          <a:bodyPr/>
          <a:lstStyle/>
          <a:p>
            <a:fld id="{61DCE24B-232C-41AF-98DE-A1AB6C2581B3}" type="slidenum">
              <a:rPr lang="en-US" smtClean="0"/>
              <a:t>11</a:t>
            </a:fld>
            <a:endParaRPr lang="en-US"/>
          </a:p>
        </p:txBody>
      </p:sp>
    </p:spTree>
    <p:extLst>
      <p:ext uri="{BB962C8B-B14F-4D97-AF65-F5344CB8AC3E}">
        <p14:creationId xmlns:p14="http://schemas.microsoft.com/office/powerpoint/2010/main" val="25447876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DCE24B-232C-41AF-98DE-A1AB6C2581B3}" type="slidenum">
              <a:rPr lang="en-US" smtClean="0"/>
              <a:t>12</a:t>
            </a:fld>
            <a:endParaRPr lang="en-US"/>
          </a:p>
        </p:txBody>
      </p:sp>
    </p:spTree>
    <p:extLst>
      <p:ext uri="{BB962C8B-B14F-4D97-AF65-F5344CB8AC3E}">
        <p14:creationId xmlns:p14="http://schemas.microsoft.com/office/powerpoint/2010/main" val="3459748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856243-5A32-B0B6-2958-98AA2FE805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39A1C4-6642-C9D3-7AF4-BEAE919CBA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D5FE44-48AF-F052-4FE4-A2C7B0157E7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443EF85-F5C1-44AF-11DA-9C830B7A035C}"/>
              </a:ext>
            </a:extLst>
          </p:cNvPr>
          <p:cNvSpPr>
            <a:spLocks noGrp="1"/>
          </p:cNvSpPr>
          <p:nvPr>
            <p:ph type="sldNum" sz="quarter" idx="5"/>
          </p:nvPr>
        </p:nvSpPr>
        <p:spPr/>
        <p:txBody>
          <a:bodyPr/>
          <a:lstStyle/>
          <a:p>
            <a:fld id="{61DCE24B-232C-41AF-98DE-A1AB6C2581B3}" type="slidenum">
              <a:rPr lang="en-US" smtClean="0"/>
              <a:t>13</a:t>
            </a:fld>
            <a:endParaRPr lang="en-US"/>
          </a:p>
        </p:txBody>
      </p:sp>
    </p:spTree>
    <p:extLst>
      <p:ext uri="{BB962C8B-B14F-4D97-AF65-F5344CB8AC3E}">
        <p14:creationId xmlns:p14="http://schemas.microsoft.com/office/powerpoint/2010/main" val="22864071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20DE2D-6AF5-D768-8D4A-DA810C84E4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F44403-D57A-D888-80A3-18A8385E39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1019B1-F7DB-F026-28EC-902AD40FD3D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2BF2A82-2C07-2CBB-87C2-B90D850FC806}"/>
              </a:ext>
            </a:extLst>
          </p:cNvPr>
          <p:cNvSpPr>
            <a:spLocks noGrp="1"/>
          </p:cNvSpPr>
          <p:nvPr>
            <p:ph type="sldNum" sz="quarter" idx="5"/>
          </p:nvPr>
        </p:nvSpPr>
        <p:spPr/>
        <p:txBody>
          <a:bodyPr/>
          <a:lstStyle/>
          <a:p>
            <a:fld id="{61DCE24B-232C-41AF-98DE-A1AB6C2581B3}" type="slidenum">
              <a:rPr lang="en-US" smtClean="0"/>
              <a:t>14</a:t>
            </a:fld>
            <a:endParaRPr lang="en-US"/>
          </a:p>
        </p:txBody>
      </p:sp>
    </p:spTree>
    <p:extLst>
      <p:ext uri="{BB962C8B-B14F-4D97-AF65-F5344CB8AC3E}">
        <p14:creationId xmlns:p14="http://schemas.microsoft.com/office/powerpoint/2010/main" val="13609861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DCE24B-232C-41AF-98DE-A1AB6C2581B3}" type="slidenum">
              <a:rPr lang="en-US" smtClean="0"/>
              <a:t>15</a:t>
            </a:fld>
            <a:endParaRPr lang="en-US"/>
          </a:p>
        </p:txBody>
      </p:sp>
    </p:spTree>
    <p:extLst>
      <p:ext uri="{BB962C8B-B14F-4D97-AF65-F5344CB8AC3E}">
        <p14:creationId xmlns:p14="http://schemas.microsoft.com/office/powerpoint/2010/main" val="19587816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DCE24B-232C-41AF-98DE-A1AB6C2581B3}" type="slidenum">
              <a:rPr lang="en-US" smtClean="0"/>
              <a:t>16</a:t>
            </a:fld>
            <a:endParaRPr lang="en-US"/>
          </a:p>
        </p:txBody>
      </p:sp>
    </p:spTree>
    <p:extLst>
      <p:ext uri="{BB962C8B-B14F-4D97-AF65-F5344CB8AC3E}">
        <p14:creationId xmlns:p14="http://schemas.microsoft.com/office/powerpoint/2010/main" val="41551861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F6CD08-2355-2478-C774-77077A3B56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190A28-AA30-90E6-B789-1D90C462F0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3B412B-840F-5EA4-12CD-030DF1E7F90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078F244-A688-274E-6C57-179C07FC7025}"/>
              </a:ext>
            </a:extLst>
          </p:cNvPr>
          <p:cNvSpPr>
            <a:spLocks noGrp="1"/>
          </p:cNvSpPr>
          <p:nvPr>
            <p:ph type="sldNum" sz="quarter" idx="5"/>
          </p:nvPr>
        </p:nvSpPr>
        <p:spPr/>
        <p:txBody>
          <a:bodyPr/>
          <a:lstStyle/>
          <a:p>
            <a:fld id="{61DCE24B-232C-41AF-98DE-A1AB6C2581B3}" type="slidenum">
              <a:rPr lang="en-US" smtClean="0"/>
              <a:t>17</a:t>
            </a:fld>
            <a:endParaRPr lang="en-US"/>
          </a:p>
        </p:txBody>
      </p:sp>
    </p:spTree>
    <p:extLst>
      <p:ext uri="{BB962C8B-B14F-4D97-AF65-F5344CB8AC3E}">
        <p14:creationId xmlns:p14="http://schemas.microsoft.com/office/powerpoint/2010/main" val="32820027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DCE24B-232C-41AF-98DE-A1AB6C2581B3}" type="slidenum">
              <a:rPr lang="en-US" smtClean="0"/>
              <a:t>2</a:t>
            </a:fld>
            <a:endParaRPr lang="en-US"/>
          </a:p>
        </p:txBody>
      </p:sp>
    </p:spTree>
    <p:extLst>
      <p:ext uri="{BB962C8B-B14F-4D97-AF65-F5344CB8AC3E}">
        <p14:creationId xmlns:p14="http://schemas.microsoft.com/office/powerpoint/2010/main" val="8961279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98F7FC-8252-919F-E135-9F7159BBF5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8F3C4C-8620-6CEF-EE84-E5420E309F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57BE07-73A0-24AA-B73F-2866D3C271A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BF4A8D5-766D-E08D-2C69-9D32195E6D59}"/>
              </a:ext>
            </a:extLst>
          </p:cNvPr>
          <p:cNvSpPr>
            <a:spLocks noGrp="1"/>
          </p:cNvSpPr>
          <p:nvPr>
            <p:ph type="sldNum" sz="quarter" idx="5"/>
          </p:nvPr>
        </p:nvSpPr>
        <p:spPr/>
        <p:txBody>
          <a:bodyPr/>
          <a:lstStyle/>
          <a:p>
            <a:fld id="{61DCE24B-232C-41AF-98DE-A1AB6C2581B3}" type="slidenum">
              <a:rPr lang="en-US" smtClean="0"/>
              <a:t>3</a:t>
            </a:fld>
            <a:endParaRPr lang="en-US"/>
          </a:p>
        </p:txBody>
      </p:sp>
    </p:spTree>
    <p:extLst>
      <p:ext uri="{BB962C8B-B14F-4D97-AF65-F5344CB8AC3E}">
        <p14:creationId xmlns:p14="http://schemas.microsoft.com/office/powerpoint/2010/main" val="18077537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DCE24B-232C-41AF-98DE-A1AB6C2581B3}" type="slidenum">
              <a:rPr lang="en-US" smtClean="0"/>
              <a:t>4</a:t>
            </a:fld>
            <a:endParaRPr lang="en-US"/>
          </a:p>
        </p:txBody>
      </p:sp>
    </p:spTree>
    <p:extLst>
      <p:ext uri="{BB962C8B-B14F-4D97-AF65-F5344CB8AC3E}">
        <p14:creationId xmlns:p14="http://schemas.microsoft.com/office/powerpoint/2010/main" val="29298990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C6D73F-2EEB-5FE4-AA91-C74E4E23A0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0BFBD4-1081-9F35-C69D-6712EB23A0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426DEF-52A5-269A-E149-220EFC6A7C1F}"/>
              </a:ext>
            </a:extLst>
          </p:cNvPr>
          <p:cNvSpPr>
            <a:spLocks noGrp="1"/>
          </p:cNvSpPr>
          <p:nvPr>
            <p:ph type="body" idx="1"/>
          </p:nvPr>
        </p:nvSpPr>
        <p:spPr/>
        <p:txBody>
          <a:bodyPr/>
          <a:lstStyle/>
          <a:p>
            <a:r>
              <a:rPr lang="en-US" dirty="0"/>
              <a:t>Context for why not now (recently wrapped eval, actively making changes, etc.) and compliance timing is now.  Several slides to follow with future opportunities identified.</a:t>
            </a:r>
          </a:p>
        </p:txBody>
      </p:sp>
      <p:sp>
        <p:nvSpPr>
          <p:cNvPr id="4" name="Slide Number Placeholder 3">
            <a:extLst>
              <a:ext uri="{FF2B5EF4-FFF2-40B4-BE49-F238E27FC236}">
                <a16:creationId xmlns:a16="http://schemas.microsoft.com/office/drawing/2014/main" id="{92A0270B-D08F-88AD-CD0F-10709F6F9817}"/>
              </a:ext>
            </a:extLst>
          </p:cNvPr>
          <p:cNvSpPr>
            <a:spLocks noGrp="1"/>
          </p:cNvSpPr>
          <p:nvPr>
            <p:ph type="sldNum" sz="quarter" idx="5"/>
          </p:nvPr>
        </p:nvSpPr>
        <p:spPr/>
        <p:txBody>
          <a:bodyPr/>
          <a:lstStyle/>
          <a:p>
            <a:fld id="{61DCE24B-232C-41AF-98DE-A1AB6C2581B3}" type="slidenum">
              <a:rPr lang="en-US" smtClean="0"/>
              <a:t>6</a:t>
            </a:fld>
            <a:endParaRPr lang="en-US"/>
          </a:p>
        </p:txBody>
      </p:sp>
    </p:spTree>
    <p:extLst>
      <p:ext uri="{BB962C8B-B14F-4D97-AF65-F5344CB8AC3E}">
        <p14:creationId xmlns:p14="http://schemas.microsoft.com/office/powerpoint/2010/main" val="21719456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312668-AE53-2319-F532-BD5DEB38FF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376C68-C56B-4F5D-AA60-A42A8BB204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175030-FEDB-36F1-E6EA-953555178FB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019BE40-B3E1-C384-241B-6BCE4B77AF6A}"/>
              </a:ext>
            </a:extLst>
          </p:cNvPr>
          <p:cNvSpPr>
            <a:spLocks noGrp="1"/>
          </p:cNvSpPr>
          <p:nvPr>
            <p:ph type="sldNum" sz="quarter" idx="5"/>
          </p:nvPr>
        </p:nvSpPr>
        <p:spPr/>
        <p:txBody>
          <a:bodyPr/>
          <a:lstStyle/>
          <a:p>
            <a:fld id="{61DCE24B-232C-41AF-98DE-A1AB6C2581B3}" type="slidenum">
              <a:rPr lang="en-US" smtClean="0"/>
              <a:t>7</a:t>
            </a:fld>
            <a:endParaRPr lang="en-US"/>
          </a:p>
        </p:txBody>
      </p:sp>
    </p:spTree>
    <p:extLst>
      <p:ext uri="{BB962C8B-B14F-4D97-AF65-F5344CB8AC3E}">
        <p14:creationId xmlns:p14="http://schemas.microsoft.com/office/powerpoint/2010/main" val="10046155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AF2B83-7EC5-CAED-C52D-CC731596DD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87DC4E-3673-FEBD-ED78-462AA8BDC4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A55451-CE7D-A999-53D0-2866CFE02E5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6588871-ABAF-AB07-BBD4-0D7A5AEBD71A}"/>
              </a:ext>
            </a:extLst>
          </p:cNvPr>
          <p:cNvSpPr>
            <a:spLocks noGrp="1"/>
          </p:cNvSpPr>
          <p:nvPr>
            <p:ph type="sldNum" sz="quarter" idx="5"/>
          </p:nvPr>
        </p:nvSpPr>
        <p:spPr/>
        <p:txBody>
          <a:bodyPr/>
          <a:lstStyle/>
          <a:p>
            <a:fld id="{61DCE24B-232C-41AF-98DE-A1AB6C2581B3}" type="slidenum">
              <a:rPr lang="en-US" smtClean="0"/>
              <a:t>8</a:t>
            </a:fld>
            <a:endParaRPr lang="en-US"/>
          </a:p>
        </p:txBody>
      </p:sp>
    </p:spTree>
    <p:extLst>
      <p:ext uri="{BB962C8B-B14F-4D97-AF65-F5344CB8AC3E}">
        <p14:creationId xmlns:p14="http://schemas.microsoft.com/office/powerpoint/2010/main" val="23572786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DCE24B-232C-41AF-98DE-A1AB6C2581B3}" type="slidenum">
              <a:rPr lang="en-US" smtClean="0"/>
              <a:t>9</a:t>
            </a:fld>
            <a:endParaRPr lang="en-US"/>
          </a:p>
        </p:txBody>
      </p:sp>
    </p:spTree>
    <p:extLst>
      <p:ext uri="{BB962C8B-B14F-4D97-AF65-F5344CB8AC3E}">
        <p14:creationId xmlns:p14="http://schemas.microsoft.com/office/powerpoint/2010/main" val="37714609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0EA63A-A6AB-F77E-3F78-072C28D131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DB7214-19BC-9CC1-7B77-63355BA2A0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4882E8-1EEE-3B60-9C81-4169B301C24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F3C5F5E-1EAA-EF7A-A8FE-67A30F0C325B}"/>
              </a:ext>
            </a:extLst>
          </p:cNvPr>
          <p:cNvSpPr>
            <a:spLocks noGrp="1"/>
          </p:cNvSpPr>
          <p:nvPr>
            <p:ph type="sldNum" sz="quarter" idx="5"/>
          </p:nvPr>
        </p:nvSpPr>
        <p:spPr/>
        <p:txBody>
          <a:bodyPr/>
          <a:lstStyle/>
          <a:p>
            <a:fld id="{61DCE24B-232C-41AF-98DE-A1AB6C2581B3}" type="slidenum">
              <a:rPr lang="en-US" smtClean="0"/>
              <a:t>10</a:t>
            </a:fld>
            <a:endParaRPr lang="en-US"/>
          </a:p>
        </p:txBody>
      </p:sp>
    </p:spTree>
    <p:extLst>
      <p:ext uri="{BB962C8B-B14F-4D97-AF65-F5344CB8AC3E}">
        <p14:creationId xmlns:p14="http://schemas.microsoft.com/office/powerpoint/2010/main" val="13030006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ED7416A1-14B1-448C-BAE5-C3CB1C6DAC8C}"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C9C61-8D67-4C57-A483-EE1F0077C72A}" type="slidenum">
              <a:rPr lang="en-US" smtClean="0"/>
              <a:t>‹#›</a:t>
            </a:fld>
            <a:endParaRPr lang="en-US"/>
          </a:p>
        </p:txBody>
      </p:sp>
    </p:spTree>
    <p:extLst>
      <p:ext uri="{BB962C8B-B14F-4D97-AF65-F5344CB8AC3E}">
        <p14:creationId xmlns:p14="http://schemas.microsoft.com/office/powerpoint/2010/main" val="25872239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D7416A1-14B1-448C-BAE5-C3CB1C6DAC8C}" type="datetimeFigureOut">
              <a:rPr lang="en-US" smtClean="0"/>
              <a:t>4/2/2026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73C9C61-8D67-4C57-A483-EE1F0077C72A}" type="slidenum">
              <a:rPr lang="en-US" smtClean="0"/>
              <a:t>‹#›</a:t>
            </a:fld>
            <a:endParaRPr lang="en-US"/>
          </a:p>
        </p:txBody>
      </p:sp>
    </p:spTree>
    <p:extLst>
      <p:ext uri="{BB962C8B-B14F-4D97-AF65-F5344CB8AC3E}">
        <p14:creationId xmlns:p14="http://schemas.microsoft.com/office/powerpoint/2010/main" val="839922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D7416A1-14B1-448C-BAE5-C3CB1C6DAC8C}" type="datetimeFigureOut">
              <a:rPr lang="en-US" smtClean="0"/>
              <a:t>4/2/2026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73C9C61-8D67-4C57-A483-EE1F0077C72A}" type="slidenum">
              <a:rPr lang="en-US" smtClean="0"/>
              <a:t>‹#›</a:t>
            </a:fld>
            <a:endParaRPr lang="en-US"/>
          </a:p>
        </p:txBody>
      </p:sp>
    </p:spTree>
    <p:extLst>
      <p:ext uri="{BB962C8B-B14F-4D97-AF65-F5344CB8AC3E}">
        <p14:creationId xmlns:p14="http://schemas.microsoft.com/office/powerpoint/2010/main" val="8399054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3_Title and Content">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a:t>Click to edit Master title style</a:t>
            </a:r>
          </a:p>
        </p:txBody>
      </p:sp>
      <p:sp>
        <p:nvSpPr>
          <p:cNvPr id="6" name="Content Placeholder 5"/>
          <p:cNvSpPr>
            <a:spLocks noGrp="1"/>
          </p:cNvSpPr>
          <p:nvPr>
            <p:ph sz="quarter" idx="10"/>
          </p:nvPr>
        </p:nvSpPr>
        <p:spPr>
          <a:xfrm>
            <a:off x="793957" y="973138"/>
            <a:ext cx="10607262" cy="520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38310281"/>
      </p:ext>
    </p:extLst>
  </p:cSld>
  <p:clrMapOvr>
    <a:masterClrMapping/>
  </p:clrMapOvr>
  <p:transition>
    <p:fade/>
  </p:transition>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D7416A1-14B1-448C-BAE5-C3CB1C6DAC8C}"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C9C61-8D67-4C57-A483-EE1F0077C72A}" type="slidenum">
              <a:rPr lang="en-US" smtClean="0"/>
              <a:t>‹#›</a:t>
            </a:fld>
            <a:endParaRPr lang="en-US"/>
          </a:p>
        </p:txBody>
      </p:sp>
    </p:spTree>
    <p:extLst>
      <p:ext uri="{BB962C8B-B14F-4D97-AF65-F5344CB8AC3E}">
        <p14:creationId xmlns:p14="http://schemas.microsoft.com/office/powerpoint/2010/main" val="2989485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D7416A1-14B1-448C-BAE5-C3CB1C6DAC8C}"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C9C61-8D67-4C57-A483-EE1F0077C72A}" type="slidenum">
              <a:rPr lang="en-US" smtClean="0"/>
              <a:t>‹#›</a:t>
            </a:fld>
            <a:endParaRPr lang="en-US"/>
          </a:p>
        </p:txBody>
      </p:sp>
    </p:spTree>
    <p:extLst>
      <p:ext uri="{BB962C8B-B14F-4D97-AF65-F5344CB8AC3E}">
        <p14:creationId xmlns:p14="http://schemas.microsoft.com/office/powerpoint/2010/main" val="267753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p:cNvSpPr>
            <a:spLocks noGrp="1"/>
          </p:cNvSpPr>
          <p:nvPr>
            <p:ph type="dt" sz="half" idx="10"/>
          </p:nvPr>
        </p:nvSpPr>
        <p:spPr/>
        <p:txBody>
          <a:bodyPr/>
          <a:lstStyle/>
          <a:p>
            <a:fld id="{ED7416A1-14B1-448C-BAE5-C3CB1C6DAC8C}" type="datetimeFigureOut">
              <a:rPr lang="en-US" smtClean="0"/>
              <a:t>4/2/2026</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473C9C61-8D67-4C57-A483-EE1F0077C72A}" type="slidenum">
              <a:rPr lang="en-US" smtClean="0"/>
              <a:t>‹#›</a:t>
            </a:fld>
            <a:endParaRPr lang="en-US"/>
          </a:p>
        </p:txBody>
      </p:sp>
    </p:spTree>
    <p:extLst>
      <p:ext uri="{BB962C8B-B14F-4D97-AF65-F5344CB8AC3E}">
        <p14:creationId xmlns:p14="http://schemas.microsoft.com/office/powerpoint/2010/main" val="29886144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Date Placeholder 1"/>
          <p:cNvSpPr>
            <a:spLocks noGrp="1"/>
          </p:cNvSpPr>
          <p:nvPr>
            <p:ph type="dt" sz="half" idx="10"/>
          </p:nvPr>
        </p:nvSpPr>
        <p:spPr/>
        <p:txBody>
          <a:bodyPr/>
          <a:lstStyle/>
          <a:p>
            <a:fld id="{ED7416A1-14B1-448C-BAE5-C3CB1C6DAC8C}" type="datetimeFigureOut">
              <a:rPr lang="en-US" smtClean="0"/>
              <a:t>4/2/2026</a:t>
            </a:fld>
            <a:endParaRPr lang="en-US"/>
          </a:p>
        </p:txBody>
      </p:sp>
      <p:sp>
        <p:nvSpPr>
          <p:cNvPr id="11" name="Footer Placeholder 10"/>
          <p:cNvSpPr>
            <a:spLocks noGrp="1"/>
          </p:cNvSpPr>
          <p:nvPr>
            <p:ph type="ftr" sz="quarter" idx="11"/>
          </p:nvPr>
        </p:nvSpPr>
        <p:spPr/>
        <p:txBody>
          <a:bodyPr/>
          <a:lstStyle/>
          <a:p>
            <a:endParaRPr lang="en-US"/>
          </a:p>
        </p:txBody>
      </p:sp>
      <p:sp>
        <p:nvSpPr>
          <p:cNvPr id="12" name="Slide Number Placeholder 11"/>
          <p:cNvSpPr>
            <a:spLocks noGrp="1"/>
          </p:cNvSpPr>
          <p:nvPr>
            <p:ph type="sldNum" sz="quarter" idx="12"/>
          </p:nvPr>
        </p:nvSpPr>
        <p:spPr/>
        <p:txBody>
          <a:bodyPr/>
          <a:lstStyle/>
          <a:p>
            <a:fld id="{473C9C61-8D67-4C57-A483-EE1F0077C72A}" type="slidenum">
              <a:rPr lang="en-US" smtClean="0"/>
              <a:t>‹#›</a:t>
            </a:fld>
            <a:endParaRPr lang="en-US"/>
          </a:p>
        </p:txBody>
      </p:sp>
    </p:spTree>
    <p:extLst>
      <p:ext uri="{BB962C8B-B14F-4D97-AF65-F5344CB8AC3E}">
        <p14:creationId xmlns:p14="http://schemas.microsoft.com/office/powerpoint/2010/main" val="242717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p>
        </p:txBody>
      </p:sp>
      <p:sp>
        <p:nvSpPr>
          <p:cNvPr id="2" name="Date Placeholder 1"/>
          <p:cNvSpPr>
            <a:spLocks noGrp="1"/>
          </p:cNvSpPr>
          <p:nvPr>
            <p:ph type="dt" sz="half" idx="10"/>
          </p:nvPr>
        </p:nvSpPr>
        <p:spPr/>
        <p:txBody>
          <a:bodyPr/>
          <a:lstStyle/>
          <a:p>
            <a:fld id="{ED7416A1-14B1-448C-BAE5-C3CB1C6DAC8C}" type="datetimeFigureOut">
              <a:rPr lang="en-US" smtClean="0"/>
              <a:t>4/2/2026</a:t>
            </a:fld>
            <a:endParaRPr lang="en-US"/>
          </a:p>
        </p:txBody>
      </p:sp>
      <p:sp>
        <p:nvSpPr>
          <p:cNvPr id="7" name="Footer Placeholder 6"/>
          <p:cNvSpPr>
            <a:spLocks noGrp="1"/>
          </p:cNvSpPr>
          <p:nvPr>
            <p:ph type="ftr" sz="quarter" idx="11"/>
          </p:nvPr>
        </p:nvSpPr>
        <p:spPr/>
        <p:txBody>
          <a:bodyPr/>
          <a:lstStyle/>
          <a:p>
            <a:endParaRPr lang="en-US"/>
          </a:p>
        </p:txBody>
      </p:sp>
      <p:sp>
        <p:nvSpPr>
          <p:cNvPr id="8" name="Slide Number Placeholder 7"/>
          <p:cNvSpPr>
            <a:spLocks noGrp="1"/>
          </p:cNvSpPr>
          <p:nvPr>
            <p:ph type="sldNum" sz="quarter" idx="12"/>
          </p:nvPr>
        </p:nvSpPr>
        <p:spPr/>
        <p:txBody>
          <a:bodyPr/>
          <a:lstStyle/>
          <a:p>
            <a:fld id="{473C9C61-8D67-4C57-A483-EE1F0077C72A}" type="slidenum">
              <a:rPr lang="en-US" smtClean="0"/>
              <a:t>‹#›</a:t>
            </a:fld>
            <a:endParaRPr lang="en-US"/>
          </a:p>
        </p:txBody>
      </p:sp>
    </p:spTree>
    <p:extLst>
      <p:ext uri="{BB962C8B-B14F-4D97-AF65-F5344CB8AC3E}">
        <p14:creationId xmlns:p14="http://schemas.microsoft.com/office/powerpoint/2010/main" val="2216011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D7416A1-14B1-448C-BAE5-C3CB1C6DAC8C}" type="datetimeFigureOut">
              <a:rPr lang="en-US" smtClean="0"/>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3C9C61-8D67-4C57-A483-EE1F0077C72A}" type="slidenum">
              <a:rPr lang="en-US" smtClean="0"/>
              <a:t>‹#›</a:t>
            </a:fld>
            <a:endParaRPr lang="en-US"/>
          </a:p>
        </p:txBody>
      </p:sp>
    </p:spTree>
    <p:extLst>
      <p:ext uri="{BB962C8B-B14F-4D97-AF65-F5344CB8AC3E}">
        <p14:creationId xmlns:p14="http://schemas.microsoft.com/office/powerpoint/2010/main" val="394757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ED7416A1-14B1-448C-BAE5-C3CB1C6DAC8C}" type="datetimeFigureOut">
              <a:rPr lang="en-US" smtClean="0"/>
              <a:t>4/2/2026</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473C9C61-8D67-4C57-A483-EE1F0077C72A}" type="slidenum">
              <a:rPr lang="en-US" smtClean="0"/>
              <a:t>‹#›</a:t>
            </a:fld>
            <a:endParaRPr lang="en-US"/>
          </a:p>
        </p:txBody>
      </p:sp>
    </p:spTree>
    <p:extLst>
      <p:ext uri="{BB962C8B-B14F-4D97-AF65-F5344CB8AC3E}">
        <p14:creationId xmlns:p14="http://schemas.microsoft.com/office/powerpoint/2010/main" val="1016080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ED7416A1-14B1-448C-BAE5-C3CB1C6DAC8C}" type="datetimeFigureOut">
              <a:rPr lang="en-US" smtClean="0"/>
              <a:t>4/2/2026</a:t>
            </a:fld>
            <a:endParaRPr lang="en-US"/>
          </a:p>
        </p:txBody>
      </p:sp>
      <p:sp>
        <p:nvSpPr>
          <p:cNvPr id="9" name="Footer Placeholder 8"/>
          <p:cNvSpPr>
            <a:spLocks noGrp="1"/>
          </p:cNvSpPr>
          <p:nvPr>
            <p:ph type="ftr" sz="quarter" idx="11"/>
          </p:nvPr>
        </p:nvSpPr>
        <p:spPr>
          <a:xfrm>
            <a:off x="3499101" y="6356350"/>
            <a:ext cx="5911517" cy="365125"/>
          </a:xfrm>
        </p:spPr>
        <p:txBody>
          <a:bodyPr/>
          <a:lstStyle/>
          <a:p>
            <a:endParaRPr lang="en-US"/>
          </a:p>
        </p:txBody>
      </p:sp>
      <p:sp>
        <p:nvSpPr>
          <p:cNvPr id="10" name="Slide Number Placeholder 9"/>
          <p:cNvSpPr>
            <a:spLocks noGrp="1"/>
          </p:cNvSpPr>
          <p:nvPr>
            <p:ph type="sldNum" sz="quarter" idx="12"/>
          </p:nvPr>
        </p:nvSpPr>
        <p:spPr/>
        <p:txBody>
          <a:bodyPr/>
          <a:lstStyle/>
          <a:p>
            <a:fld id="{473C9C61-8D67-4C57-A483-EE1F0077C72A}" type="slidenum">
              <a:rPr lang="en-US" smtClean="0"/>
              <a:t>‹#›</a:t>
            </a:fld>
            <a:endParaRPr lang="en-US"/>
          </a:p>
        </p:txBody>
      </p:sp>
    </p:spTree>
    <p:extLst>
      <p:ext uri="{BB962C8B-B14F-4D97-AF65-F5344CB8AC3E}">
        <p14:creationId xmlns:p14="http://schemas.microsoft.com/office/powerpoint/2010/main" val="33355105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ED7416A1-14B1-448C-BAE5-C3CB1C6DAC8C}" type="datetimeFigureOut">
              <a:rPr lang="en-US" smtClean="0"/>
              <a:t>4/2/2026</a:t>
            </a:fld>
            <a:endParaRPr lang="en-US"/>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73C9C61-8D67-4C57-A483-EE1F0077C72A}" type="slidenum">
              <a:rPr lang="en-US" smtClean="0"/>
              <a:t>‹#›</a:t>
            </a:fld>
            <a:endParaRPr lang="en-US"/>
          </a:p>
        </p:txBody>
      </p:sp>
    </p:spTree>
    <p:extLst>
      <p:ext uri="{BB962C8B-B14F-4D97-AF65-F5344CB8AC3E}">
        <p14:creationId xmlns:p14="http://schemas.microsoft.com/office/powerpoint/2010/main" val="318432638"/>
      </p:ext>
    </p:extLst>
  </p:cSld>
  <p:clrMap bg1="lt1" tx1="dk1" bg2="lt2" tx2="dk2" accent1="accent1" accent2="accent2" accent3="accent3" accent4="accent4" accent5="accent5" accent6="accent6" hlink="hlink" folHlink="folHlink"/>
  <p:sldLayoutIdLst>
    <p:sldLayoutId id="2147483787" r:id="rId1"/>
    <p:sldLayoutId id="2147483788" r:id="rId2"/>
    <p:sldLayoutId id="2147483789"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 id="2147483798" r:id="rId12"/>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82C75-E05D-185D-5E60-D6E18B48F56E}"/>
              </a:ext>
            </a:extLst>
          </p:cNvPr>
          <p:cNvSpPr>
            <a:spLocks noGrp="1"/>
          </p:cNvSpPr>
          <p:nvPr>
            <p:ph type="ctrTitle"/>
          </p:nvPr>
        </p:nvSpPr>
        <p:spPr/>
        <p:txBody>
          <a:bodyPr/>
          <a:lstStyle/>
          <a:p>
            <a:r>
              <a:rPr lang="en-US" dirty="0"/>
              <a:t>Coordinated Entry Policy Review</a:t>
            </a:r>
          </a:p>
        </p:txBody>
      </p:sp>
      <p:sp>
        <p:nvSpPr>
          <p:cNvPr id="3" name="Subtitle 2">
            <a:extLst>
              <a:ext uri="{FF2B5EF4-FFF2-40B4-BE49-F238E27FC236}">
                <a16:creationId xmlns:a16="http://schemas.microsoft.com/office/drawing/2014/main" id="{1E525D98-E544-101F-D5C1-1B86D0AB5C09}"/>
              </a:ext>
            </a:extLst>
          </p:cNvPr>
          <p:cNvSpPr>
            <a:spLocks noGrp="1"/>
          </p:cNvSpPr>
          <p:nvPr>
            <p:ph type="subTitle" idx="1"/>
          </p:nvPr>
        </p:nvSpPr>
        <p:spPr/>
        <p:txBody>
          <a:bodyPr/>
          <a:lstStyle/>
          <a:p>
            <a:r>
              <a:rPr lang="en-US" dirty="0"/>
              <a:t>April 8, 2026</a:t>
            </a:r>
          </a:p>
        </p:txBody>
      </p:sp>
    </p:spTree>
    <p:extLst>
      <p:ext uri="{BB962C8B-B14F-4D97-AF65-F5344CB8AC3E}">
        <p14:creationId xmlns:p14="http://schemas.microsoft.com/office/powerpoint/2010/main" val="28166427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EE6B39-41CC-0440-0776-586079C7AF8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2E1C6A6-4041-48F1-82BA-6D53E36DEB08}"/>
              </a:ext>
            </a:extLst>
          </p:cNvPr>
          <p:cNvSpPr>
            <a:spLocks noGrp="1"/>
          </p:cNvSpPr>
          <p:nvPr>
            <p:ph type="title"/>
          </p:nvPr>
        </p:nvSpPr>
        <p:spPr/>
        <p:txBody>
          <a:bodyPr/>
          <a:lstStyle/>
          <a:p>
            <a:r>
              <a:rPr lang="en-US"/>
              <a:t>CE Policies</a:t>
            </a:r>
          </a:p>
        </p:txBody>
      </p:sp>
      <p:sp>
        <p:nvSpPr>
          <p:cNvPr id="2" name="TextBox 1">
            <a:extLst>
              <a:ext uri="{FF2B5EF4-FFF2-40B4-BE49-F238E27FC236}">
                <a16:creationId xmlns:a16="http://schemas.microsoft.com/office/drawing/2014/main" id="{1C4DEC76-99C7-69EC-0E8C-77604AF6FA44}"/>
              </a:ext>
            </a:extLst>
          </p:cNvPr>
          <p:cNvSpPr txBox="1"/>
          <p:nvPr/>
        </p:nvSpPr>
        <p:spPr>
          <a:xfrm>
            <a:off x="3643596" y="792938"/>
            <a:ext cx="7811119" cy="5262979"/>
          </a:xfrm>
          <a:prstGeom prst="rect">
            <a:avLst/>
          </a:prstGeom>
          <a:noFill/>
        </p:spPr>
        <p:txBody>
          <a:bodyPr wrap="square" lIns="91440" tIns="45720" rIns="91440" bIns="45720" rtlCol="0" anchor="t">
            <a:spAutoFit/>
          </a:bodyPr>
          <a:lstStyle/>
          <a:p>
            <a:r>
              <a:rPr lang="en-US" sz="2800" b="1" dirty="0"/>
              <a:t>Future opportunities:</a:t>
            </a:r>
            <a:endParaRPr lang="en-US" sz="2800" dirty="0"/>
          </a:p>
          <a:p>
            <a:pPr marL="342900" indent="-342900">
              <a:buFont typeface="Arial" panose="020B0604020202020204" pitchFamily="34" charset="0"/>
              <a:buChar char="•"/>
            </a:pPr>
            <a:endParaRPr lang="en-US" sz="2800" dirty="0"/>
          </a:p>
          <a:p>
            <a:r>
              <a:rPr lang="en-US" sz="2800" dirty="0"/>
              <a:t>6.4 Matching and Referral to Permanent Housing Resources</a:t>
            </a:r>
          </a:p>
          <a:p>
            <a:pPr marL="342900" indent="-342900">
              <a:buFont typeface="Arial" panose="020B0604020202020204" pitchFamily="34" charset="0"/>
              <a:buChar char="•"/>
            </a:pPr>
            <a:r>
              <a:rPr lang="en-US" sz="2800" dirty="0"/>
              <a:t>Conversations in process between H&amp;H and cohort of housing developers in terms of potential changes to referral policies</a:t>
            </a:r>
          </a:p>
          <a:p>
            <a:pPr marL="342900" indent="-342900">
              <a:buFont typeface="Arial" panose="020B0604020202020204" pitchFamily="34" charset="0"/>
              <a:buChar char="•"/>
            </a:pPr>
            <a:endParaRPr lang="en-US" sz="2800" dirty="0"/>
          </a:p>
          <a:p>
            <a:r>
              <a:rPr lang="en-US" sz="2800" dirty="0"/>
              <a:t>7 Training</a:t>
            </a:r>
          </a:p>
          <a:p>
            <a:pPr marL="342900" indent="-342900">
              <a:buFont typeface="Arial" panose="020B0604020202020204" pitchFamily="34" charset="0"/>
              <a:buChar char="•"/>
            </a:pPr>
            <a:r>
              <a:rPr lang="en-US" sz="2800" dirty="0"/>
              <a:t>New training guidance will be needed as a part of new HRC contract requirements on/after July 1</a:t>
            </a:r>
          </a:p>
          <a:p>
            <a:endParaRPr lang="en-US" sz="2800" dirty="0"/>
          </a:p>
        </p:txBody>
      </p:sp>
    </p:spTree>
    <p:extLst>
      <p:ext uri="{BB962C8B-B14F-4D97-AF65-F5344CB8AC3E}">
        <p14:creationId xmlns:p14="http://schemas.microsoft.com/office/powerpoint/2010/main" val="1196292966"/>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D81F7F-DB48-EBBC-BF9B-71D1DB5240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299389-7825-8B17-B61C-508B14AAAD8A}"/>
              </a:ext>
            </a:extLst>
          </p:cNvPr>
          <p:cNvSpPr>
            <a:spLocks noGrp="1"/>
          </p:cNvSpPr>
          <p:nvPr>
            <p:ph type="ctrTitle"/>
          </p:nvPr>
        </p:nvSpPr>
        <p:spPr>
          <a:xfrm>
            <a:off x="204875" y="1801368"/>
            <a:ext cx="8654920" cy="3255264"/>
          </a:xfrm>
        </p:spPr>
        <p:txBody>
          <a:bodyPr>
            <a:normAutofit/>
          </a:bodyPr>
          <a:lstStyle/>
          <a:p>
            <a:r>
              <a:rPr lang="en-US" dirty="0"/>
              <a:t>CE Grievance Policy</a:t>
            </a:r>
            <a:br>
              <a:rPr lang="en-US" dirty="0"/>
            </a:br>
            <a:br>
              <a:rPr lang="en-US" dirty="0"/>
            </a:br>
            <a:endParaRPr lang="en-US" sz="3600" dirty="0"/>
          </a:p>
        </p:txBody>
      </p:sp>
    </p:spTree>
    <p:extLst>
      <p:ext uri="{BB962C8B-B14F-4D97-AF65-F5344CB8AC3E}">
        <p14:creationId xmlns:p14="http://schemas.microsoft.com/office/powerpoint/2010/main" val="5988941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B2E2B05-45EC-1794-468D-7849898BFA2E}"/>
              </a:ext>
            </a:extLst>
          </p:cNvPr>
          <p:cNvSpPr>
            <a:spLocks noGrp="1"/>
          </p:cNvSpPr>
          <p:nvPr>
            <p:ph type="title"/>
          </p:nvPr>
        </p:nvSpPr>
        <p:spPr/>
        <p:txBody>
          <a:bodyPr/>
          <a:lstStyle/>
          <a:p>
            <a:r>
              <a:rPr lang="en-US"/>
              <a:t>Grievance Policy</a:t>
            </a:r>
          </a:p>
        </p:txBody>
      </p:sp>
      <p:sp>
        <p:nvSpPr>
          <p:cNvPr id="2" name="TextBox 1">
            <a:extLst>
              <a:ext uri="{FF2B5EF4-FFF2-40B4-BE49-F238E27FC236}">
                <a16:creationId xmlns:a16="http://schemas.microsoft.com/office/drawing/2014/main" id="{3269BF3B-673B-A959-99CE-0CC2F0E6D757}"/>
              </a:ext>
            </a:extLst>
          </p:cNvPr>
          <p:cNvSpPr txBox="1"/>
          <p:nvPr/>
        </p:nvSpPr>
        <p:spPr>
          <a:xfrm>
            <a:off x="3575557" y="553338"/>
            <a:ext cx="7701280" cy="5570756"/>
          </a:xfrm>
          <a:prstGeom prst="rect">
            <a:avLst/>
          </a:prstGeom>
          <a:noFill/>
        </p:spPr>
        <p:txBody>
          <a:bodyPr wrap="square" rtlCol="0">
            <a:spAutoFit/>
          </a:bodyPr>
          <a:lstStyle/>
          <a:p>
            <a:r>
              <a:rPr lang="en-US" sz="2800" b="1" dirty="0"/>
              <a:t>Proposed Update:</a:t>
            </a:r>
          </a:p>
          <a:p>
            <a:endParaRPr lang="en-US" sz="2800" b="1" dirty="0"/>
          </a:p>
          <a:p>
            <a:r>
              <a:rPr lang="en-US" sz="2800" dirty="0"/>
              <a:t>p.3- Procedure</a:t>
            </a:r>
          </a:p>
          <a:p>
            <a:pPr marL="457200" indent="-457200">
              <a:buFont typeface="Arial" panose="020B0604020202020204" pitchFamily="34" charset="0"/>
              <a:buChar char="•"/>
            </a:pPr>
            <a:r>
              <a:rPr lang="en-US" sz="2800" dirty="0"/>
              <a:t>Add: </a:t>
            </a:r>
            <a:r>
              <a:rPr lang="en-US" sz="2800" i="1" dirty="0"/>
              <a:t>If the participant or potential participant has a CE related grievance directly with H&amp;H, steps 5.1-5.3 can be skipped and the grievance can be sent to H&amp;H by phone, mail, or email.</a:t>
            </a:r>
          </a:p>
          <a:p>
            <a:pPr marL="342900" indent="-342900">
              <a:buFont typeface="Arial" panose="020B0604020202020204" pitchFamily="34" charset="0"/>
              <a:buChar char="•"/>
            </a:pPr>
            <a:endParaRPr lang="en-US" sz="2000" dirty="0"/>
          </a:p>
          <a:p>
            <a:r>
              <a:rPr lang="en-US" sz="2800" b="1" dirty="0"/>
              <a:t>Future opportunities:</a:t>
            </a:r>
          </a:p>
          <a:p>
            <a:endParaRPr lang="en-US" sz="2800" dirty="0"/>
          </a:p>
          <a:p>
            <a:pPr marL="457200" indent="-457200">
              <a:buFont typeface="Arial" panose="020B0604020202020204" pitchFamily="34" charset="0"/>
              <a:buChar char="•"/>
            </a:pPr>
            <a:r>
              <a:rPr lang="en-US" sz="2800" dirty="0"/>
              <a:t>Alignment with proposed recommendations that surface through larger CoC discussions around grievances</a:t>
            </a:r>
            <a:endParaRPr lang="en-US" sz="2700" dirty="0"/>
          </a:p>
        </p:txBody>
      </p:sp>
    </p:spTree>
    <p:extLst>
      <p:ext uri="{BB962C8B-B14F-4D97-AF65-F5344CB8AC3E}">
        <p14:creationId xmlns:p14="http://schemas.microsoft.com/office/powerpoint/2010/main" val="2207900780"/>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53F84-6DD3-6083-ECC7-E5FB87DC4BE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7333A14-8A8B-F0D9-BE31-5F6F47D411BF}"/>
              </a:ext>
            </a:extLst>
          </p:cNvPr>
          <p:cNvSpPr>
            <a:spLocks noGrp="1"/>
          </p:cNvSpPr>
          <p:nvPr>
            <p:ph type="title"/>
          </p:nvPr>
        </p:nvSpPr>
        <p:spPr/>
        <p:txBody>
          <a:bodyPr/>
          <a:lstStyle/>
          <a:p>
            <a:r>
              <a:rPr lang="en-US" dirty="0"/>
              <a:t>Grievance Policy: </a:t>
            </a:r>
            <a:br>
              <a:rPr lang="en-US" dirty="0"/>
            </a:br>
            <a:r>
              <a:rPr lang="en-US" dirty="0"/>
              <a:t>User Guide</a:t>
            </a:r>
          </a:p>
        </p:txBody>
      </p:sp>
      <p:sp>
        <p:nvSpPr>
          <p:cNvPr id="2" name="TextBox 1">
            <a:extLst>
              <a:ext uri="{FF2B5EF4-FFF2-40B4-BE49-F238E27FC236}">
                <a16:creationId xmlns:a16="http://schemas.microsoft.com/office/drawing/2014/main" id="{2C542DF2-A7A7-DC05-F5F4-35B49A02FBCC}"/>
              </a:ext>
            </a:extLst>
          </p:cNvPr>
          <p:cNvSpPr txBox="1"/>
          <p:nvPr/>
        </p:nvSpPr>
        <p:spPr>
          <a:xfrm>
            <a:off x="3673527" y="1878886"/>
            <a:ext cx="8124039" cy="2677656"/>
          </a:xfrm>
          <a:prstGeom prst="rect">
            <a:avLst/>
          </a:prstGeom>
          <a:noFill/>
        </p:spPr>
        <p:txBody>
          <a:bodyPr wrap="square" rtlCol="0">
            <a:spAutoFit/>
          </a:bodyPr>
          <a:lstStyle/>
          <a:p>
            <a:r>
              <a:rPr lang="en-US" sz="2800" dirty="0"/>
              <a:t>Developed in March 2024 in response to frequently asked questions about the CE grievance policy.</a:t>
            </a:r>
          </a:p>
          <a:p>
            <a:endParaRPr lang="en-US" sz="2800" dirty="0"/>
          </a:p>
          <a:p>
            <a:r>
              <a:rPr lang="en-US" sz="2800" dirty="0"/>
              <a:t>This document does not require OAC approval, but has been brought back annually for committee awareness and feedback.</a:t>
            </a:r>
            <a:endParaRPr lang="en-US" sz="2700" dirty="0"/>
          </a:p>
        </p:txBody>
      </p:sp>
    </p:spTree>
    <p:extLst>
      <p:ext uri="{BB962C8B-B14F-4D97-AF65-F5344CB8AC3E}">
        <p14:creationId xmlns:p14="http://schemas.microsoft.com/office/powerpoint/2010/main" val="764543757"/>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35EDBB-B5B4-F8A5-5CD0-C87C1B2379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0DE453-F3F0-660A-7D29-AE8CFA7D5CEB}"/>
              </a:ext>
            </a:extLst>
          </p:cNvPr>
          <p:cNvSpPr>
            <a:spLocks noGrp="1"/>
          </p:cNvSpPr>
          <p:nvPr>
            <p:ph type="ctrTitle"/>
          </p:nvPr>
        </p:nvSpPr>
        <p:spPr>
          <a:xfrm>
            <a:off x="291372" y="1677800"/>
            <a:ext cx="8654920" cy="2251648"/>
          </a:xfrm>
        </p:spPr>
        <p:txBody>
          <a:bodyPr>
            <a:normAutofit/>
          </a:bodyPr>
          <a:lstStyle/>
          <a:p>
            <a:r>
              <a:rPr lang="en-US" sz="5000" dirty="0"/>
              <a:t>Housing Problem Solving Policy</a:t>
            </a:r>
          </a:p>
        </p:txBody>
      </p:sp>
    </p:spTree>
    <p:extLst>
      <p:ext uri="{BB962C8B-B14F-4D97-AF65-F5344CB8AC3E}">
        <p14:creationId xmlns:p14="http://schemas.microsoft.com/office/powerpoint/2010/main" val="24024657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B2E2B05-45EC-1794-468D-7849898BFA2E}"/>
              </a:ext>
            </a:extLst>
          </p:cNvPr>
          <p:cNvSpPr>
            <a:spLocks noGrp="1"/>
          </p:cNvSpPr>
          <p:nvPr>
            <p:ph type="title"/>
          </p:nvPr>
        </p:nvSpPr>
        <p:spPr/>
        <p:txBody>
          <a:bodyPr/>
          <a:lstStyle/>
          <a:p>
            <a:r>
              <a:rPr lang="en-US"/>
              <a:t>Housing Problem Solving (HPS) Policy</a:t>
            </a:r>
          </a:p>
        </p:txBody>
      </p:sp>
      <p:sp>
        <p:nvSpPr>
          <p:cNvPr id="2" name="TextBox 1">
            <a:extLst>
              <a:ext uri="{FF2B5EF4-FFF2-40B4-BE49-F238E27FC236}">
                <a16:creationId xmlns:a16="http://schemas.microsoft.com/office/drawing/2014/main" id="{3269BF3B-673B-A959-99CE-0CC2F0E6D757}"/>
              </a:ext>
            </a:extLst>
          </p:cNvPr>
          <p:cNvSpPr txBox="1"/>
          <p:nvPr/>
        </p:nvSpPr>
        <p:spPr>
          <a:xfrm>
            <a:off x="3760041" y="1123837"/>
            <a:ext cx="7701280" cy="4524315"/>
          </a:xfrm>
          <a:prstGeom prst="rect">
            <a:avLst/>
          </a:prstGeom>
          <a:noFill/>
        </p:spPr>
        <p:txBody>
          <a:bodyPr wrap="square" rtlCol="0">
            <a:spAutoFit/>
          </a:bodyPr>
          <a:lstStyle/>
          <a:p>
            <a:r>
              <a:rPr lang="en-US" sz="2400" b="0" i="0" u="none" strike="noStrike" baseline="0" dirty="0">
                <a:solidFill>
                  <a:srgbClr val="000000"/>
                </a:solidFill>
                <a:latin typeface="Calibri" panose="020F0502020204030204" pitchFamily="34" charset="0"/>
              </a:rPr>
              <a:t>Outlines system-level policies related to the purpose, intent, timing, delivery, uses of flexible funds, and key outcomes of Housing Problem Solving (HPS) in Alameda County. </a:t>
            </a:r>
          </a:p>
          <a:p>
            <a:endParaRPr lang="en-US" sz="2400" dirty="0">
              <a:solidFill>
                <a:srgbClr val="000000"/>
              </a:solidFill>
              <a:latin typeface="Calibri" panose="020F0502020204030204" pitchFamily="34" charset="0"/>
            </a:endParaRPr>
          </a:p>
          <a:p>
            <a:r>
              <a:rPr lang="en-US" sz="2400" b="0" i="0" u="none" strike="noStrike" baseline="0" dirty="0">
                <a:solidFill>
                  <a:srgbClr val="000000"/>
                </a:solidFill>
                <a:latin typeface="Calibri" panose="020F0502020204030204" pitchFamily="34" charset="0"/>
              </a:rPr>
              <a:t>Intended to guide the work of all organizations delivering HPS services and the use of HPS resources within the system, regardless of originating funding source, geographic area, location delivered, or population served. </a:t>
            </a:r>
          </a:p>
          <a:p>
            <a:endParaRPr lang="en-US" sz="2400" dirty="0">
              <a:solidFill>
                <a:srgbClr val="000000"/>
              </a:solidFill>
              <a:latin typeface="Calibri" panose="020F0502020204030204" pitchFamily="34" charset="0"/>
            </a:endParaRPr>
          </a:p>
          <a:p>
            <a:r>
              <a:rPr lang="en-US" sz="2400" b="0" i="0" u="none" strike="noStrike" baseline="0" dirty="0">
                <a:solidFill>
                  <a:srgbClr val="000000"/>
                </a:solidFill>
                <a:latin typeface="Calibri" panose="020F0502020204030204" pitchFamily="34" charset="0"/>
              </a:rPr>
              <a:t>NOT a training manual or a best practice guide. Training materials and guidance on employing best practices in delivering HPS are provided separately. </a:t>
            </a:r>
            <a:endParaRPr lang="en-US" sz="2400" dirty="0"/>
          </a:p>
        </p:txBody>
      </p:sp>
    </p:spTree>
    <p:extLst>
      <p:ext uri="{BB962C8B-B14F-4D97-AF65-F5344CB8AC3E}">
        <p14:creationId xmlns:p14="http://schemas.microsoft.com/office/powerpoint/2010/main" val="4239774320"/>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B2E2B05-45EC-1794-468D-7849898BFA2E}"/>
              </a:ext>
            </a:extLst>
          </p:cNvPr>
          <p:cNvSpPr>
            <a:spLocks noGrp="1"/>
          </p:cNvSpPr>
          <p:nvPr>
            <p:ph type="title"/>
          </p:nvPr>
        </p:nvSpPr>
        <p:spPr/>
        <p:txBody>
          <a:bodyPr/>
          <a:lstStyle/>
          <a:p>
            <a:r>
              <a:rPr lang="en-US"/>
              <a:t>Housing Problem Solving (HPS) Policy</a:t>
            </a:r>
          </a:p>
        </p:txBody>
      </p:sp>
      <p:sp>
        <p:nvSpPr>
          <p:cNvPr id="5" name="TextBox 4">
            <a:extLst>
              <a:ext uri="{FF2B5EF4-FFF2-40B4-BE49-F238E27FC236}">
                <a16:creationId xmlns:a16="http://schemas.microsoft.com/office/drawing/2014/main" id="{9650847E-33E9-AB23-5F51-F27FD332F52A}"/>
              </a:ext>
            </a:extLst>
          </p:cNvPr>
          <p:cNvSpPr txBox="1"/>
          <p:nvPr/>
        </p:nvSpPr>
        <p:spPr>
          <a:xfrm>
            <a:off x="3644800" y="285808"/>
            <a:ext cx="7654571" cy="6124754"/>
          </a:xfrm>
          <a:prstGeom prst="rect">
            <a:avLst/>
          </a:prstGeom>
          <a:noFill/>
        </p:spPr>
        <p:txBody>
          <a:bodyPr wrap="square">
            <a:spAutoFit/>
          </a:bodyPr>
          <a:lstStyle/>
          <a:p>
            <a:r>
              <a:rPr lang="en-US" sz="2800" b="1" dirty="0"/>
              <a:t>Proposed Updates:</a:t>
            </a:r>
          </a:p>
          <a:p>
            <a:endParaRPr lang="en-US" sz="2800" b="1" dirty="0"/>
          </a:p>
          <a:p>
            <a:r>
              <a:rPr lang="en-US" sz="2800" dirty="0"/>
              <a:t>p. 11- Rental Payments and Deposits /Other Flexible Assistance</a:t>
            </a:r>
          </a:p>
          <a:p>
            <a:pPr marL="342900" indent="-342900">
              <a:buFont typeface="Arial" panose="020B0604020202020204" pitchFamily="34" charset="0"/>
              <a:buChar char="•"/>
            </a:pPr>
            <a:r>
              <a:rPr lang="en-US" sz="2800" dirty="0"/>
              <a:t>Change from “Three (3) times Fair Market Rent” to “Two (2)” to align with changes in CA legislation</a:t>
            </a:r>
          </a:p>
          <a:p>
            <a:pPr marL="342900" indent="-342900">
              <a:buFont typeface="Arial" panose="020B0604020202020204" pitchFamily="34" charset="0"/>
              <a:buChar char="•"/>
            </a:pPr>
            <a:r>
              <a:rPr lang="en-US" sz="2800" dirty="0"/>
              <a:t>Change from “Zone Coordinator” to “County staff overseeing the contract”</a:t>
            </a:r>
          </a:p>
          <a:p>
            <a:pPr marL="342900" indent="-342900">
              <a:buFont typeface="Arial" panose="020B0604020202020204" pitchFamily="34" charset="0"/>
              <a:buChar char="•"/>
            </a:pPr>
            <a:endParaRPr lang="en-US" sz="2800" dirty="0"/>
          </a:p>
          <a:p>
            <a:r>
              <a:rPr lang="en-US" sz="2800" dirty="0"/>
              <a:t>p. 12- Approval Process and Documentation</a:t>
            </a:r>
          </a:p>
          <a:p>
            <a:pPr marL="342900" indent="-342900">
              <a:buFont typeface="Arial" panose="020B0604020202020204" pitchFamily="34" charset="0"/>
              <a:buChar char="•"/>
            </a:pPr>
            <a:r>
              <a:rPr lang="en-US" sz="2800" dirty="0"/>
              <a:t>Remove “who use HMIS”</a:t>
            </a:r>
          </a:p>
          <a:p>
            <a:pPr marL="342900" indent="-342900">
              <a:buFont typeface="Arial" panose="020B0604020202020204" pitchFamily="34" charset="0"/>
              <a:buChar char="•"/>
            </a:pPr>
            <a:r>
              <a:rPr lang="en-US" sz="2800" dirty="0"/>
              <a:t>Add “or comparable database if required under VAWA”</a:t>
            </a:r>
          </a:p>
        </p:txBody>
      </p:sp>
    </p:spTree>
    <p:extLst>
      <p:ext uri="{BB962C8B-B14F-4D97-AF65-F5344CB8AC3E}">
        <p14:creationId xmlns:p14="http://schemas.microsoft.com/office/powerpoint/2010/main" val="822626021"/>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59DF08-E749-59ED-F558-AA87EA38571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0D2EEB3-D7F6-77EE-0CD6-D47F6D020596}"/>
              </a:ext>
            </a:extLst>
          </p:cNvPr>
          <p:cNvSpPr>
            <a:spLocks noGrp="1"/>
          </p:cNvSpPr>
          <p:nvPr>
            <p:ph type="title"/>
          </p:nvPr>
        </p:nvSpPr>
        <p:spPr/>
        <p:txBody>
          <a:bodyPr/>
          <a:lstStyle/>
          <a:p>
            <a:r>
              <a:rPr lang="en-US"/>
              <a:t>Housing Problem Solving (HPS) Policy</a:t>
            </a:r>
          </a:p>
        </p:txBody>
      </p:sp>
      <p:sp>
        <p:nvSpPr>
          <p:cNvPr id="5" name="TextBox 4">
            <a:extLst>
              <a:ext uri="{FF2B5EF4-FFF2-40B4-BE49-F238E27FC236}">
                <a16:creationId xmlns:a16="http://schemas.microsoft.com/office/drawing/2014/main" id="{9228C5F4-2CC2-99E9-151E-5A1E213CC671}"/>
              </a:ext>
            </a:extLst>
          </p:cNvPr>
          <p:cNvSpPr txBox="1"/>
          <p:nvPr/>
        </p:nvSpPr>
        <p:spPr>
          <a:xfrm>
            <a:off x="3644800" y="285808"/>
            <a:ext cx="7654571" cy="6555641"/>
          </a:xfrm>
          <a:prstGeom prst="rect">
            <a:avLst/>
          </a:prstGeom>
          <a:noFill/>
        </p:spPr>
        <p:txBody>
          <a:bodyPr wrap="square">
            <a:spAutoFit/>
          </a:bodyPr>
          <a:lstStyle/>
          <a:p>
            <a:r>
              <a:rPr lang="en-US" sz="2800" b="1" dirty="0"/>
              <a:t>Future opportunities:</a:t>
            </a:r>
          </a:p>
          <a:p>
            <a:endParaRPr lang="en-US" sz="2800" b="1" dirty="0"/>
          </a:p>
          <a:p>
            <a:pPr marL="342900" indent="-342900">
              <a:buFont typeface="Arial" panose="020B0604020202020204" pitchFamily="34" charset="0"/>
              <a:buChar char="•"/>
            </a:pPr>
            <a:r>
              <a:rPr lang="en-US" sz="2800" dirty="0"/>
              <a:t>Visual look of HPS process graphic (p.6)</a:t>
            </a:r>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r>
              <a:rPr lang="en-US" sz="2800" dirty="0"/>
              <a:t>Expand guidance for those “at imminent risk” of homelessness as new prevention resources are added (p. 7)</a:t>
            </a:r>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r>
              <a:rPr lang="en-US" sz="2800" dirty="0"/>
              <a:t>Adjustments to “eviction prevention assistance” section (p.10) as new prevention resources are added (p. 10)</a:t>
            </a:r>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r>
              <a:rPr lang="en-US" sz="2800" dirty="0"/>
              <a:t>Flex Fund policies, to align with HRC changes on/after July 1 (p. 11)</a:t>
            </a:r>
          </a:p>
          <a:p>
            <a:endParaRPr lang="en-US" sz="2800" dirty="0"/>
          </a:p>
        </p:txBody>
      </p:sp>
    </p:spTree>
    <p:extLst>
      <p:ext uri="{BB962C8B-B14F-4D97-AF65-F5344CB8AC3E}">
        <p14:creationId xmlns:p14="http://schemas.microsoft.com/office/powerpoint/2010/main" val="1659762687"/>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560BC607-96C4-6A76-A09D-91C243CA737D}"/>
              </a:ext>
            </a:extLst>
          </p:cNvPr>
          <p:cNvSpPr txBox="1"/>
          <p:nvPr/>
        </p:nvSpPr>
        <p:spPr>
          <a:xfrm>
            <a:off x="3934326" y="1419727"/>
            <a:ext cx="7555831" cy="3785652"/>
          </a:xfrm>
          <a:prstGeom prst="rect">
            <a:avLst/>
          </a:prstGeom>
          <a:noFill/>
        </p:spPr>
        <p:txBody>
          <a:bodyPr wrap="square" rtlCol="0">
            <a:spAutoFit/>
          </a:bodyPr>
          <a:lstStyle/>
          <a:p>
            <a:pPr marL="571500" indent="-571500">
              <a:buFont typeface="Arial" panose="020B0604020202020204" pitchFamily="34" charset="0"/>
              <a:buChar char="•"/>
            </a:pPr>
            <a:r>
              <a:rPr lang="en-US" sz="4000" dirty="0">
                <a:solidFill>
                  <a:schemeClr val="tx1"/>
                </a:solidFill>
              </a:rPr>
              <a:t>Coordinated Entry Policies</a:t>
            </a:r>
          </a:p>
          <a:p>
            <a:endParaRPr lang="en-US" sz="4000" dirty="0">
              <a:solidFill>
                <a:schemeClr val="tx1"/>
              </a:solidFill>
            </a:endParaRPr>
          </a:p>
          <a:p>
            <a:pPr marL="571500" indent="-571500">
              <a:buFont typeface="Arial" panose="020B0604020202020204" pitchFamily="34" charset="0"/>
              <a:buChar char="•"/>
            </a:pPr>
            <a:r>
              <a:rPr lang="en-US" sz="4000" dirty="0">
                <a:solidFill>
                  <a:schemeClr val="tx1"/>
                </a:solidFill>
              </a:rPr>
              <a:t>Grievance Policy</a:t>
            </a:r>
          </a:p>
          <a:p>
            <a:pPr marL="1028700" lvl="1" indent="-571500">
              <a:buFont typeface="Courier New" panose="02070309020205020404" pitchFamily="49" charset="0"/>
              <a:buChar char="o"/>
            </a:pPr>
            <a:r>
              <a:rPr lang="en-US" sz="4000" dirty="0">
                <a:solidFill>
                  <a:schemeClr val="tx1"/>
                </a:solidFill>
              </a:rPr>
              <a:t>Grievance Policy User Guide</a:t>
            </a:r>
          </a:p>
          <a:p>
            <a:pPr marL="571500" indent="-571500">
              <a:buFont typeface="Arial" panose="020B0604020202020204" pitchFamily="34" charset="0"/>
              <a:buChar char="•"/>
            </a:pPr>
            <a:endParaRPr lang="en-US" sz="4000" dirty="0">
              <a:solidFill>
                <a:schemeClr val="tx1"/>
              </a:solidFill>
            </a:endParaRPr>
          </a:p>
          <a:p>
            <a:pPr marL="571500" indent="-571500">
              <a:buFont typeface="Arial" panose="020B0604020202020204" pitchFamily="34" charset="0"/>
              <a:buChar char="•"/>
            </a:pPr>
            <a:r>
              <a:rPr lang="en-US" sz="4000" dirty="0">
                <a:solidFill>
                  <a:schemeClr val="tx1"/>
                </a:solidFill>
              </a:rPr>
              <a:t>Housing Problem Solving Policy</a:t>
            </a:r>
            <a:endParaRPr lang="en-US" sz="4000" dirty="0"/>
          </a:p>
        </p:txBody>
      </p:sp>
      <p:sp>
        <p:nvSpPr>
          <p:cNvPr id="9" name="TextBox 8">
            <a:extLst>
              <a:ext uri="{FF2B5EF4-FFF2-40B4-BE49-F238E27FC236}">
                <a16:creationId xmlns:a16="http://schemas.microsoft.com/office/drawing/2014/main" id="{ABEB24B5-C7D3-9AA2-A911-CEF30F697AB1}"/>
              </a:ext>
            </a:extLst>
          </p:cNvPr>
          <p:cNvSpPr txBox="1"/>
          <p:nvPr/>
        </p:nvSpPr>
        <p:spPr>
          <a:xfrm>
            <a:off x="312821" y="2767280"/>
            <a:ext cx="2610853" cy="1323439"/>
          </a:xfrm>
          <a:prstGeom prst="rect">
            <a:avLst/>
          </a:prstGeom>
          <a:noFill/>
        </p:spPr>
        <p:txBody>
          <a:bodyPr wrap="square" rtlCol="0">
            <a:spAutoFit/>
          </a:bodyPr>
          <a:lstStyle/>
          <a:p>
            <a:r>
              <a:rPr lang="en-US" sz="4000">
                <a:solidFill>
                  <a:schemeClr val="bg1"/>
                </a:solidFill>
              </a:rPr>
              <a:t>Policies for Review</a:t>
            </a:r>
          </a:p>
        </p:txBody>
      </p:sp>
    </p:spTree>
    <p:extLst>
      <p:ext uri="{BB962C8B-B14F-4D97-AF65-F5344CB8AC3E}">
        <p14:creationId xmlns:p14="http://schemas.microsoft.com/office/powerpoint/2010/main" val="266312856"/>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55C14E-E0E0-A4E9-4C12-CD1642EBF5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65ED92-B05E-888A-1A6E-380141D6BD96}"/>
              </a:ext>
            </a:extLst>
          </p:cNvPr>
          <p:cNvSpPr>
            <a:spLocks noGrp="1"/>
          </p:cNvSpPr>
          <p:nvPr>
            <p:ph type="ctrTitle"/>
          </p:nvPr>
        </p:nvSpPr>
        <p:spPr>
          <a:xfrm>
            <a:off x="204875" y="1801368"/>
            <a:ext cx="8654920" cy="3255264"/>
          </a:xfrm>
        </p:spPr>
        <p:txBody>
          <a:bodyPr>
            <a:normAutofit/>
          </a:bodyPr>
          <a:lstStyle/>
          <a:p>
            <a:r>
              <a:rPr lang="en-US" dirty="0"/>
              <a:t>Coordinated Entry Policies</a:t>
            </a:r>
            <a:br>
              <a:rPr lang="en-US" dirty="0"/>
            </a:br>
            <a:br>
              <a:rPr lang="en-US" dirty="0"/>
            </a:br>
            <a:endParaRPr lang="en-US" sz="3600" dirty="0"/>
          </a:p>
        </p:txBody>
      </p:sp>
    </p:spTree>
    <p:extLst>
      <p:ext uri="{BB962C8B-B14F-4D97-AF65-F5344CB8AC3E}">
        <p14:creationId xmlns:p14="http://schemas.microsoft.com/office/powerpoint/2010/main" val="12392393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B2E2B05-45EC-1794-468D-7849898BFA2E}"/>
              </a:ext>
            </a:extLst>
          </p:cNvPr>
          <p:cNvSpPr>
            <a:spLocks noGrp="1"/>
          </p:cNvSpPr>
          <p:nvPr>
            <p:ph type="title"/>
          </p:nvPr>
        </p:nvSpPr>
        <p:spPr/>
        <p:txBody>
          <a:bodyPr/>
          <a:lstStyle/>
          <a:p>
            <a:r>
              <a:rPr lang="en-US"/>
              <a:t>Coordinated Entry (CE) Policies</a:t>
            </a:r>
          </a:p>
        </p:txBody>
      </p:sp>
      <p:sp>
        <p:nvSpPr>
          <p:cNvPr id="2" name="TextBox 1">
            <a:extLst>
              <a:ext uri="{FF2B5EF4-FFF2-40B4-BE49-F238E27FC236}">
                <a16:creationId xmlns:a16="http://schemas.microsoft.com/office/drawing/2014/main" id="{3269BF3B-673B-A959-99CE-0CC2F0E6D757}"/>
              </a:ext>
            </a:extLst>
          </p:cNvPr>
          <p:cNvSpPr txBox="1"/>
          <p:nvPr/>
        </p:nvSpPr>
        <p:spPr>
          <a:xfrm>
            <a:off x="3825240" y="533192"/>
            <a:ext cx="7701280" cy="5493812"/>
          </a:xfrm>
          <a:prstGeom prst="rect">
            <a:avLst/>
          </a:prstGeom>
          <a:noFill/>
        </p:spPr>
        <p:txBody>
          <a:bodyPr wrap="square" lIns="91440" tIns="45720" rIns="91440" bIns="45720" rtlCol="0" anchor="t">
            <a:spAutoFit/>
          </a:bodyPr>
          <a:lstStyle/>
          <a:p>
            <a:endParaRPr lang="en-US" sz="2700" dirty="0"/>
          </a:p>
          <a:p>
            <a:r>
              <a:rPr lang="en-US" sz="2700" dirty="0"/>
              <a:t>The CE policies cover an overview of Coordinated Entry as well as all key elements of the process:</a:t>
            </a:r>
          </a:p>
          <a:p>
            <a:endParaRPr lang="en-US" sz="2700" dirty="0"/>
          </a:p>
          <a:p>
            <a:pPr marL="457200" indent="-457200">
              <a:buFont typeface="Arial" panose="020B0604020202020204" pitchFamily="34" charset="0"/>
              <a:buChar char="•"/>
            </a:pPr>
            <a:r>
              <a:rPr lang="en-US" sz="2700" dirty="0"/>
              <a:t>Access</a:t>
            </a:r>
          </a:p>
          <a:p>
            <a:pPr marL="457200" indent="-457200">
              <a:buFont typeface="Arial" panose="020B0604020202020204" pitchFamily="34" charset="0"/>
              <a:buChar char="•"/>
            </a:pPr>
            <a:r>
              <a:rPr lang="en-US" sz="2700" dirty="0"/>
              <a:t>Assessment and Prioritization</a:t>
            </a:r>
          </a:p>
          <a:p>
            <a:pPr marL="457200" indent="-457200">
              <a:buFont typeface="Arial" panose="020B0604020202020204" pitchFamily="34" charset="0"/>
              <a:buChar char="•"/>
            </a:pPr>
            <a:r>
              <a:rPr lang="en-US" sz="2700" dirty="0"/>
              <a:t>Queues and Queue Management</a:t>
            </a:r>
          </a:p>
          <a:p>
            <a:pPr marL="457200" indent="-457200">
              <a:buFont typeface="Arial" panose="020B0604020202020204" pitchFamily="34" charset="0"/>
              <a:buChar char="•"/>
            </a:pPr>
            <a:r>
              <a:rPr lang="en-US" sz="2700" dirty="0"/>
              <a:t>Matching</a:t>
            </a:r>
          </a:p>
          <a:p>
            <a:pPr marL="457200" indent="-457200">
              <a:buFont typeface="Arial" panose="020B0604020202020204" pitchFamily="34" charset="0"/>
              <a:buChar char="•"/>
            </a:pPr>
            <a:r>
              <a:rPr lang="en-US" sz="2700" dirty="0"/>
              <a:t>Referral</a:t>
            </a:r>
          </a:p>
          <a:p>
            <a:pPr marL="457200" indent="-457200">
              <a:buFont typeface="Arial" panose="020B0604020202020204" pitchFamily="34" charset="0"/>
              <a:buChar char="•"/>
            </a:pPr>
            <a:r>
              <a:rPr lang="en-US" sz="2700" dirty="0"/>
              <a:t>Training</a:t>
            </a:r>
          </a:p>
          <a:p>
            <a:pPr marL="457200" indent="-457200">
              <a:buFont typeface="Arial" panose="020B0604020202020204" pitchFamily="34" charset="0"/>
              <a:buChar char="•"/>
            </a:pPr>
            <a:r>
              <a:rPr lang="en-US" sz="2700" dirty="0"/>
              <a:t>Data and Evaluation</a:t>
            </a:r>
          </a:p>
          <a:p>
            <a:pPr marL="457200" indent="-457200">
              <a:buFont typeface="Arial" panose="020B0604020202020204" pitchFamily="34" charset="0"/>
              <a:buChar char="•"/>
            </a:pPr>
            <a:r>
              <a:rPr lang="en-US" sz="2700" dirty="0"/>
              <a:t>Grievances and Complaint Tracking</a:t>
            </a:r>
          </a:p>
          <a:p>
            <a:pPr marL="457200" indent="-457200">
              <a:buFont typeface="Arial" panose="020B0604020202020204" pitchFamily="34" charset="0"/>
              <a:buChar char="•"/>
            </a:pPr>
            <a:endParaRPr lang="en-US" sz="2700" dirty="0"/>
          </a:p>
        </p:txBody>
      </p:sp>
    </p:spTree>
    <p:extLst>
      <p:ext uri="{BB962C8B-B14F-4D97-AF65-F5344CB8AC3E}">
        <p14:creationId xmlns:p14="http://schemas.microsoft.com/office/powerpoint/2010/main" val="408930201"/>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4" name="Picture 3" descr="A diagram of a housing scheme&#10;&#10;Description automatically generated">
            <a:extLst>
              <a:ext uri="{FF2B5EF4-FFF2-40B4-BE49-F238E27FC236}">
                <a16:creationId xmlns:a16="http://schemas.microsoft.com/office/drawing/2014/main" id="{88A61DC8-27CC-23F0-9039-585D02861B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35242" y="214513"/>
            <a:ext cx="9721516" cy="6972928"/>
          </a:xfrm>
          <a:prstGeom prst="rect">
            <a:avLst/>
          </a:prstGeom>
        </p:spPr>
      </p:pic>
    </p:spTree>
    <p:extLst>
      <p:ext uri="{BB962C8B-B14F-4D97-AF65-F5344CB8AC3E}">
        <p14:creationId xmlns:p14="http://schemas.microsoft.com/office/powerpoint/2010/main" val="3863637746"/>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352612-CBF4-6148-D585-6A355A516FF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1BC7760-06DA-A01B-E2D5-9E688DF549AB}"/>
              </a:ext>
            </a:extLst>
          </p:cNvPr>
          <p:cNvSpPr>
            <a:spLocks noGrp="1"/>
          </p:cNvSpPr>
          <p:nvPr>
            <p:ph type="title"/>
          </p:nvPr>
        </p:nvSpPr>
        <p:spPr/>
        <p:txBody>
          <a:bodyPr/>
          <a:lstStyle/>
          <a:p>
            <a:r>
              <a:rPr lang="en-US"/>
              <a:t>CE Policies</a:t>
            </a:r>
          </a:p>
        </p:txBody>
      </p:sp>
      <p:sp>
        <p:nvSpPr>
          <p:cNvPr id="2" name="TextBox 1">
            <a:extLst>
              <a:ext uri="{FF2B5EF4-FFF2-40B4-BE49-F238E27FC236}">
                <a16:creationId xmlns:a16="http://schemas.microsoft.com/office/drawing/2014/main" id="{22A1574B-5CE0-739F-59F4-FB529B680C3B}"/>
              </a:ext>
            </a:extLst>
          </p:cNvPr>
          <p:cNvSpPr txBox="1"/>
          <p:nvPr/>
        </p:nvSpPr>
        <p:spPr>
          <a:xfrm>
            <a:off x="3853660" y="836964"/>
            <a:ext cx="7823475" cy="3970318"/>
          </a:xfrm>
          <a:prstGeom prst="rect">
            <a:avLst/>
          </a:prstGeom>
          <a:noFill/>
        </p:spPr>
        <p:txBody>
          <a:bodyPr wrap="square" lIns="91440" tIns="45720" rIns="91440" bIns="45720" rtlCol="0" anchor="t">
            <a:spAutoFit/>
          </a:bodyPr>
          <a:lstStyle/>
          <a:p>
            <a:r>
              <a:rPr lang="en-US" sz="3600" b="1" dirty="0"/>
              <a:t>Proposed Updates:</a:t>
            </a:r>
          </a:p>
          <a:p>
            <a:endParaRPr lang="en-US" sz="3600" dirty="0"/>
          </a:p>
          <a:p>
            <a:r>
              <a:rPr lang="en-US" sz="3600" dirty="0"/>
              <a:t>5.7- Matching for </a:t>
            </a:r>
            <a:r>
              <a:rPr lang="en-US" sz="3600"/>
              <a:t>Navigation Services</a:t>
            </a:r>
            <a:endParaRPr lang="en-US" sz="3600" dirty="0"/>
          </a:p>
          <a:p>
            <a:pPr marL="457200" indent="-457200">
              <a:buFont typeface="Arial" panose="020B0604020202020204" pitchFamily="34" charset="0"/>
              <a:buChar char="•"/>
            </a:pPr>
            <a:r>
              <a:rPr lang="en-US" sz="3600" dirty="0"/>
              <a:t>Remove: </a:t>
            </a:r>
            <a:r>
              <a:rPr lang="en-US" sz="3600" i="1" dirty="0"/>
              <a:t>“(such as EHV)” </a:t>
            </a:r>
            <a:r>
              <a:rPr lang="en-US" sz="3600" dirty="0"/>
              <a:t>as this is no longer an available resource</a:t>
            </a:r>
          </a:p>
          <a:p>
            <a:pPr marL="342900" indent="-342900">
              <a:buFont typeface="Arial" panose="020B0604020202020204" pitchFamily="34" charset="0"/>
              <a:buChar char="•"/>
            </a:pPr>
            <a:endParaRPr lang="en-US" sz="3600" dirty="0"/>
          </a:p>
          <a:p>
            <a:endParaRPr lang="en-US" sz="3600" dirty="0"/>
          </a:p>
        </p:txBody>
      </p:sp>
    </p:spTree>
    <p:extLst>
      <p:ext uri="{BB962C8B-B14F-4D97-AF65-F5344CB8AC3E}">
        <p14:creationId xmlns:p14="http://schemas.microsoft.com/office/powerpoint/2010/main" val="2991092558"/>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DD064B-48B2-7383-90AF-F536CDAD12A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A6DAAC4-4507-3B9B-2798-8745CC9DF4C4}"/>
              </a:ext>
            </a:extLst>
          </p:cNvPr>
          <p:cNvSpPr>
            <a:spLocks noGrp="1"/>
          </p:cNvSpPr>
          <p:nvPr>
            <p:ph type="title"/>
          </p:nvPr>
        </p:nvSpPr>
        <p:spPr/>
        <p:txBody>
          <a:bodyPr/>
          <a:lstStyle/>
          <a:p>
            <a:r>
              <a:rPr lang="en-US"/>
              <a:t>CE Policies</a:t>
            </a:r>
          </a:p>
        </p:txBody>
      </p:sp>
      <p:sp>
        <p:nvSpPr>
          <p:cNvPr id="2" name="TextBox 1">
            <a:extLst>
              <a:ext uri="{FF2B5EF4-FFF2-40B4-BE49-F238E27FC236}">
                <a16:creationId xmlns:a16="http://schemas.microsoft.com/office/drawing/2014/main" id="{25B4789D-ECDA-E31F-849E-3F0A40CA1797}"/>
              </a:ext>
            </a:extLst>
          </p:cNvPr>
          <p:cNvSpPr txBox="1"/>
          <p:nvPr/>
        </p:nvSpPr>
        <p:spPr>
          <a:xfrm>
            <a:off x="3779521" y="114686"/>
            <a:ext cx="7811119" cy="6986528"/>
          </a:xfrm>
          <a:prstGeom prst="rect">
            <a:avLst/>
          </a:prstGeom>
          <a:noFill/>
        </p:spPr>
        <p:txBody>
          <a:bodyPr wrap="square" lIns="91440" tIns="45720" rIns="91440" bIns="45720" rtlCol="0" anchor="t">
            <a:spAutoFit/>
          </a:bodyPr>
          <a:lstStyle/>
          <a:p>
            <a:r>
              <a:rPr lang="en-US" sz="2800" b="1" dirty="0"/>
              <a:t>Future opportunities:</a:t>
            </a:r>
          </a:p>
          <a:p>
            <a:endParaRPr lang="en-US" sz="2800" dirty="0"/>
          </a:p>
          <a:p>
            <a:r>
              <a:rPr lang="en-US" sz="2800" dirty="0"/>
              <a:t>Gender Based Violence (GBV) Access Points and comparable databases are now active. Policy updates may be needed:</a:t>
            </a:r>
          </a:p>
          <a:p>
            <a:endParaRPr lang="en-US" sz="2800" dirty="0"/>
          </a:p>
          <a:p>
            <a:pPr marL="342900" indent="-342900">
              <a:buFont typeface="Arial" panose="020B0604020202020204" pitchFamily="34" charset="0"/>
              <a:buChar char="•"/>
            </a:pPr>
            <a:r>
              <a:rPr lang="en-US" sz="2800" dirty="0"/>
              <a:t>1.6.3 Comparable Database</a:t>
            </a:r>
          </a:p>
          <a:p>
            <a:pPr marL="342900" indent="-342900">
              <a:buFont typeface="Arial" panose="020B0604020202020204" pitchFamily="34" charset="0"/>
              <a:buChar char="•"/>
            </a:pPr>
            <a:r>
              <a:rPr lang="en-US" sz="2800" dirty="0"/>
              <a:t>2.3.2 Access Points for Survivors of GBV</a:t>
            </a:r>
          </a:p>
          <a:p>
            <a:pPr marL="342900" indent="-342900">
              <a:buFont typeface="Arial" panose="020B0604020202020204" pitchFamily="34" charset="0"/>
              <a:buChar char="•"/>
            </a:pPr>
            <a:r>
              <a:rPr lang="en-US" sz="2800" dirty="0"/>
              <a:t>3.9 Workflow for Access Points for Survivors of GBV &amp; “Coordinated Entry Workflow for GBV Access Points”</a:t>
            </a:r>
          </a:p>
          <a:p>
            <a:pPr marL="342900" indent="-342900">
              <a:buFont typeface="Arial" panose="020B0604020202020204" pitchFamily="34" charset="0"/>
              <a:buChar char="•"/>
            </a:pPr>
            <a:r>
              <a:rPr lang="en-US" sz="2800" dirty="0"/>
              <a:t>4.7 Queue Management for GBV Access Points</a:t>
            </a:r>
          </a:p>
          <a:p>
            <a:pPr marL="342900" indent="-342900">
              <a:buFont typeface="Arial" panose="020B0604020202020204" pitchFamily="34" charset="0"/>
              <a:buChar char="•"/>
            </a:pPr>
            <a:r>
              <a:rPr lang="en-US" sz="2800" dirty="0"/>
              <a:t>5.8 Matching for Survivors of GBV</a:t>
            </a:r>
          </a:p>
          <a:p>
            <a:pPr marL="342900" indent="-342900">
              <a:buFont typeface="Arial" panose="020B0604020202020204" pitchFamily="34" charset="0"/>
              <a:buChar char="•"/>
            </a:pPr>
            <a:r>
              <a:rPr lang="en-US" sz="2800" dirty="0"/>
              <a:t>6.5 Referral for Survivors of GBV</a:t>
            </a:r>
          </a:p>
          <a:p>
            <a:pPr marL="342900" indent="-342900">
              <a:buFont typeface="Arial" panose="020B0604020202020204" pitchFamily="34" charset="0"/>
              <a:buChar char="•"/>
            </a:pPr>
            <a:r>
              <a:rPr lang="en-US" sz="2800" dirty="0"/>
              <a:t>7.1.1 Training for GBV Access Points</a:t>
            </a:r>
          </a:p>
          <a:p>
            <a:pPr marL="457200" indent="-457200">
              <a:buFont typeface="Arial" panose="020B0604020202020204" pitchFamily="34" charset="0"/>
              <a:buChar char="•"/>
            </a:pPr>
            <a:endParaRPr lang="en-US" sz="2800" dirty="0"/>
          </a:p>
        </p:txBody>
      </p:sp>
    </p:spTree>
    <p:extLst>
      <p:ext uri="{BB962C8B-B14F-4D97-AF65-F5344CB8AC3E}">
        <p14:creationId xmlns:p14="http://schemas.microsoft.com/office/powerpoint/2010/main" val="2209127017"/>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0BC9DE-3794-1030-4792-652D232505B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6E0521F-A843-01A9-6D04-324735F214E1}"/>
              </a:ext>
            </a:extLst>
          </p:cNvPr>
          <p:cNvSpPr>
            <a:spLocks noGrp="1"/>
          </p:cNvSpPr>
          <p:nvPr>
            <p:ph type="title"/>
          </p:nvPr>
        </p:nvSpPr>
        <p:spPr/>
        <p:txBody>
          <a:bodyPr/>
          <a:lstStyle/>
          <a:p>
            <a:r>
              <a:rPr lang="en-US"/>
              <a:t>CE Policies</a:t>
            </a:r>
          </a:p>
        </p:txBody>
      </p:sp>
      <p:sp>
        <p:nvSpPr>
          <p:cNvPr id="2" name="TextBox 1">
            <a:extLst>
              <a:ext uri="{FF2B5EF4-FFF2-40B4-BE49-F238E27FC236}">
                <a16:creationId xmlns:a16="http://schemas.microsoft.com/office/drawing/2014/main" id="{747775EE-A24F-11E4-4AA1-DE15D13B96A3}"/>
              </a:ext>
            </a:extLst>
          </p:cNvPr>
          <p:cNvSpPr txBox="1"/>
          <p:nvPr/>
        </p:nvSpPr>
        <p:spPr>
          <a:xfrm>
            <a:off x="3791876" y="466261"/>
            <a:ext cx="7811119" cy="6555641"/>
          </a:xfrm>
          <a:prstGeom prst="rect">
            <a:avLst/>
          </a:prstGeom>
          <a:noFill/>
        </p:spPr>
        <p:txBody>
          <a:bodyPr wrap="square" lIns="91440" tIns="45720" rIns="91440" bIns="45720" rtlCol="0" anchor="t">
            <a:spAutoFit/>
          </a:bodyPr>
          <a:lstStyle/>
          <a:p>
            <a:r>
              <a:rPr lang="en-US" sz="2800" b="1" dirty="0"/>
              <a:t>Future opportunities:</a:t>
            </a:r>
          </a:p>
          <a:p>
            <a:endParaRPr lang="en-US" sz="2800" dirty="0"/>
          </a:p>
          <a:p>
            <a:r>
              <a:rPr lang="en-US" sz="2800" dirty="0"/>
              <a:t>H&amp;H has a new interim housing team that is considering best practices for matching to interim resources (that fall within the CoC). Policy updates may be needed:</a:t>
            </a:r>
          </a:p>
          <a:p>
            <a:endParaRPr lang="en-US" sz="2800" dirty="0"/>
          </a:p>
          <a:p>
            <a:pPr marL="342900" indent="-342900">
              <a:buFont typeface="Arial" panose="020B0604020202020204" pitchFamily="34" charset="0"/>
              <a:buChar char="•"/>
            </a:pPr>
            <a:r>
              <a:rPr lang="en-US" sz="2800" dirty="0"/>
              <a:t>3.7 Crisis Assessment</a:t>
            </a:r>
          </a:p>
          <a:p>
            <a:pPr marL="342900" indent="-342900">
              <a:buFont typeface="Arial" panose="020B0604020202020204" pitchFamily="34" charset="0"/>
              <a:buChar char="•"/>
            </a:pPr>
            <a:r>
              <a:rPr lang="en-US" sz="2800" dirty="0"/>
              <a:t>4.2 Crisis Queue</a:t>
            </a:r>
          </a:p>
          <a:p>
            <a:pPr marL="342900" indent="-342900">
              <a:buFont typeface="Arial" panose="020B0604020202020204" pitchFamily="34" charset="0"/>
              <a:buChar char="•"/>
            </a:pPr>
            <a:r>
              <a:rPr lang="en-US" sz="2800" dirty="0"/>
              <a:t>4.6.1 Removal from the Crisis Queue</a:t>
            </a:r>
          </a:p>
          <a:p>
            <a:pPr marL="342900" indent="-342900">
              <a:buFont typeface="Arial" panose="020B0604020202020204" pitchFamily="34" charset="0"/>
              <a:buChar char="•"/>
            </a:pPr>
            <a:r>
              <a:rPr lang="en-US" sz="2800" dirty="0"/>
              <a:t>5.1.1 Regional Matching</a:t>
            </a:r>
          </a:p>
          <a:p>
            <a:pPr marL="342900" indent="-342900">
              <a:buFont typeface="Arial" panose="020B0604020202020204" pitchFamily="34" charset="0"/>
              <a:buChar char="•"/>
            </a:pPr>
            <a:r>
              <a:rPr lang="en-US" sz="2800" dirty="0"/>
              <a:t>5.2 Matching for Crisis Resources</a:t>
            </a:r>
          </a:p>
          <a:p>
            <a:pPr marL="342900" indent="-342900">
              <a:buFont typeface="Arial" panose="020B0604020202020204" pitchFamily="34" charset="0"/>
              <a:buChar char="•"/>
            </a:pPr>
            <a:r>
              <a:rPr lang="en-US" sz="2800" dirty="0"/>
              <a:t>6.3 Matching and Referral for Crisis Resources</a:t>
            </a:r>
          </a:p>
          <a:p>
            <a:pPr marL="342900" indent="-342900">
              <a:buFont typeface="Arial" panose="020B0604020202020204" pitchFamily="34" charset="0"/>
              <a:buChar char="•"/>
            </a:pPr>
            <a:endParaRPr lang="en-US" sz="2800" dirty="0"/>
          </a:p>
          <a:p>
            <a:endParaRPr lang="en-US" sz="2800" dirty="0"/>
          </a:p>
        </p:txBody>
      </p:sp>
    </p:spTree>
    <p:extLst>
      <p:ext uri="{BB962C8B-B14F-4D97-AF65-F5344CB8AC3E}">
        <p14:creationId xmlns:p14="http://schemas.microsoft.com/office/powerpoint/2010/main" val="2015768307"/>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B2E2B05-45EC-1794-468D-7849898BFA2E}"/>
              </a:ext>
            </a:extLst>
          </p:cNvPr>
          <p:cNvSpPr>
            <a:spLocks noGrp="1"/>
          </p:cNvSpPr>
          <p:nvPr>
            <p:ph type="title"/>
          </p:nvPr>
        </p:nvSpPr>
        <p:spPr/>
        <p:txBody>
          <a:bodyPr/>
          <a:lstStyle/>
          <a:p>
            <a:r>
              <a:rPr lang="en-US"/>
              <a:t>CE Policies</a:t>
            </a:r>
          </a:p>
        </p:txBody>
      </p:sp>
      <p:sp>
        <p:nvSpPr>
          <p:cNvPr id="2" name="TextBox 1">
            <a:extLst>
              <a:ext uri="{FF2B5EF4-FFF2-40B4-BE49-F238E27FC236}">
                <a16:creationId xmlns:a16="http://schemas.microsoft.com/office/drawing/2014/main" id="{3269BF3B-673B-A959-99CE-0CC2F0E6D757}"/>
              </a:ext>
            </a:extLst>
          </p:cNvPr>
          <p:cNvSpPr txBox="1"/>
          <p:nvPr/>
        </p:nvSpPr>
        <p:spPr>
          <a:xfrm>
            <a:off x="3618882" y="423606"/>
            <a:ext cx="8058253" cy="6986528"/>
          </a:xfrm>
          <a:prstGeom prst="rect">
            <a:avLst/>
          </a:prstGeom>
          <a:noFill/>
        </p:spPr>
        <p:txBody>
          <a:bodyPr wrap="square" lIns="91440" tIns="45720" rIns="91440" bIns="45720" rtlCol="0" anchor="t">
            <a:spAutoFit/>
          </a:bodyPr>
          <a:lstStyle/>
          <a:p>
            <a:r>
              <a:rPr lang="en-US" sz="2800" b="1" dirty="0"/>
              <a:t>Future opportunities:</a:t>
            </a:r>
          </a:p>
          <a:p>
            <a:endParaRPr lang="en-US" sz="2800" dirty="0"/>
          </a:p>
          <a:p>
            <a:r>
              <a:rPr lang="en-US" sz="2800" dirty="0"/>
              <a:t>2.3 Access Points for Designated Subpopulations</a:t>
            </a:r>
          </a:p>
          <a:p>
            <a:pPr marL="457200" indent="-457200">
              <a:buFont typeface="Arial" panose="020B0604020202020204" pitchFamily="34" charset="0"/>
              <a:buChar char="•"/>
            </a:pPr>
            <a:r>
              <a:rPr lang="en-US" sz="2800" dirty="0"/>
              <a:t>Revisions may be needed depending on sub- populations identified through new HRC contracts</a:t>
            </a:r>
          </a:p>
          <a:p>
            <a:endParaRPr lang="en-US" sz="2800" dirty="0"/>
          </a:p>
          <a:p>
            <a:r>
              <a:rPr lang="en-US" sz="2800" dirty="0"/>
              <a:t>2.4 Weekend and Evening Access</a:t>
            </a:r>
          </a:p>
          <a:p>
            <a:pPr marL="457200" indent="-457200">
              <a:buFont typeface="Arial" panose="020B0604020202020204" pitchFamily="34" charset="0"/>
              <a:buChar char="•"/>
            </a:pPr>
            <a:r>
              <a:rPr lang="en-US" sz="2800" dirty="0"/>
              <a:t>Update to align with new HRC contract requirements on/after July 1</a:t>
            </a:r>
          </a:p>
          <a:p>
            <a:endParaRPr lang="en-US" sz="2800" dirty="0"/>
          </a:p>
          <a:p>
            <a:r>
              <a:rPr lang="en-US" sz="2800" dirty="0"/>
              <a:t>3.2.1 Steps in [HMIS] Workflow</a:t>
            </a:r>
          </a:p>
          <a:p>
            <a:pPr marL="342900" indent="-342900">
              <a:buFont typeface="Arial" panose="020B0604020202020204" pitchFamily="34" charset="0"/>
              <a:buChar char="•"/>
            </a:pPr>
            <a:r>
              <a:rPr lang="en-US" sz="2800" dirty="0"/>
              <a:t>Elements of the flow of documentation in HMIS may be changing in response to CE Evaluation recommendations</a:t>
            </a:r>
          </a:p>
          <a:p>
            <a:pPr marL="342900" indent="-342900">
              <a:buFont typeface="Arial" panose="020B0604020202020204" pitchFamily="34" charset="0"/>
              <a:buChar char="•"/>
            </a:pPr>
            <a:endParaRPr lang="en-US" sz="2800" dirty="0"/>
          </a:p>
          <a:p>
            <a:endParaRPr lang="en-US" sz="2800" dirty="0"/>
          </a:p>
        </p:txBody>
      </p:sp>
    </p:spTree>
    <p:extLst>
      <p:ext uri="{BB962C8B-B14F-4D97-AF65-F5344CB8AC3E}">
        <p14:creationId xmlns:p14="http://schemas.microsoft.com/office/powerpoint/2010/main" val="549622068"/>
      </p:ext>
    </p:extLst>
  </p:cSld>
  <p:clrMapOvr>
    <a:masterClrMapping/>
  </p:clrMapOvr>
  <p:transition>
    <p:fade/>
  </p:transition>
</p:sld>
</file>

<file path=ppt/theme/theme1.xml><?xml version="1.0" encoding="utf-8"?>
<a:theme xmlns:a="http://schemas.openxmlformats.org/drawingml/2006/main" name="Frame">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114</TotalTime>
  <Words>837</Words>
  <Application>Microsoft Office PowerPoint</Application>
  <PresentationFormat>Widescreen</PresentationFormat>
  <Paragraphs>130</Paragraphs>
  <Slides>17</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Corbel</vt:lpstr>
      <vt:lpstr>Courier New</vt:lpstr>
      <vt:lpstr>Wingdings 2</vt:lpstr>
      <vt:lpstr>Frame</vt:lpstr>
      <vt:lpstr>Coordinated Entry Policy Review</vt:lpstr>
      <vt:lpstr>PowerPoint Presentation</vt:lpstr>
      <vt:lpstr>Coordinated Entry Policies  </vt:lpstr>
      <vt:lpstr>Coordinated Entry (CE) Policies</vt:lpstr>
      <vt:lpstr>PowerPoint Presentation</vt:lpstr>
      <vt:lpstr>CE Policies</vt:lpstr>
      <vt:lpstr>CE Policies</vt:lpstr>
      <vt:lpstr>CE Policies</vt:lpstr>
      <vt:lpstr>CE Policies</vt:lpstr>
      <vt:lpstr>CE Policies</vt:lpstr>
      <vt:lpstr>CE Grievance Policy  </vt:lpstr>
      <vt:lpstr>Grievance Policy</vt:lpstr>
      <vt:lpstr>Grievance Policy:  User Guide</vt:lpstr>
      <vt:lpstr>Housing Problem Solving Policy</vt:lpstr>
      <vt:lpstr>Housing Problem Solving (HPS) Policy</vt:lpstr>
      <vt:lpstr>Housing Problem Solving (HPS) Policy</vt:lpstr>
      <vt:lpstr>Housing Problem Solving (HPS) Policy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Coordinated Entry Policy Review</dc:title>
  <dc:creator>Fellers, Anna, HCSA</dc:creator>
  <cp:lastModifiedBy>Fellers, Anna, AC Health, H&amp;H</cp:lastModifiedBy>
  <cp:revision>6</cp:revision>
  <dcterms:created xsi:type="dcterms:W3CDTF">2024-03-12T15:19:22Z</dcterms:created>
  <dcterms:modified xsi:type="dcterms:W3CDTF">2026-04-02T16:23:18Z</dcterms:modified>
</cp:coreProperties>
</file>