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145706475" r:id="rId2"/>
    <p:sldId id="394" r:id="rId3"/>
    <p:sldId id="334" r:id="rId4"/>
    <p:sldId id="382" r:id="rId5"/>
    <p:sldId id="2145706515" r:id="rId6"/>
    <p:sldId id="2145706516" r:id="rId7"/>
    <p:sldId id="2145706517" r:id="rId8"/>
    <p:sldId id="2145706765" r:id="rId9"/>
    <p:sldId id="2145706842" r:id="rId10"/>
    <p:sldId id="2145706843" r:id="rId11"/>
    <p:sldId id="2145706848" r:id="rId12"/>
    <p:sldId id="2145706849" r:id="rId13"/>
    <p:sldId id="2145706841" r:id="rId14"/>
    <p:sldId id="2145706808" r:id="rId15"/>
    <p:sldId id="2145706850" r:id="rId16"/>
    <p:sldId id="2145706809" r:id="rId17"/>
    <p:sldId id="214570685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172A2"/>
    <a:srgbClr val="456F8C"/>
    <a:srgbClr val="B4D455"/>
    <a:srgbClr val="1273A3"/>
    <a:srgbClr val="4DC6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207"/>
    <p:restoredTop sz="96255"/>
  </p:normalViewPr>
  <p:slideViewPr>
    <p:cSldViewPr snapToGrid="0">
      <p:cViewPr varScale="1">
        <p:scale>
          <a:sx n="118" d="100"/>
          <a:sy n="118" d="100"/>
        </p:scale>
        <p:origin x="224" y="4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A9FAB8-35DE-7B46-A6E2-AF79ED1C0E25}" type="doc">
      <dgm:prSet loTypeId="urn:microsoft.com/office/officeart/2005/8/layout/process3" loCatId="" qsTypeId="urn:microsoft.com/office/officeart/2005/8/quickstyle/simple1" qsCatId="simple" csTypeId="urn:microsoft.com/office/officeart/2005/8/colors/accent1_2" csCatId="accent1" phldr="1"/>
      <dgm:spPr/>
      <dgm:t>
        <a:bodyPr/>
        <a:lstStyle/>
        <a:p>
          <a:endParaRPr lang="en-US"/>
        </a:p>
      </dgm:t>
    </dgm:pt>
    <dgm:pt modelId="{2534701D-C2CA-C643-BCB6-038ECBC95EE5}">
      <dgm:prSet phldrT="[Text]" custT="1"/>
      <dgm:spPr/>
      <dgm:t>
        <a:bodyPr/>
        <a:lstStyle/>
        <a:p>
          <a:r>
            <a:rPr lang="en-US" sz="1800" dirty="0"/>
            <a:t>Identity Verification</a:t>
          </a:r>
        </a:p>
      </dgm:t>
    </dgm:pt>
    <dgm:pt modelId="{A8CAB9A8-B452-624D-B96D-5E6386D1B4F4}" type="parTrans" cxnId="{CE5F1F7E-98B3-F843-BB5D-2B639261BF58}">
      <dgm:prSet/>
      <dgm:spPr/>
      <dgm:t>
        <a:bodyPr/>
        <a:lstStyle/>
        <a:p>
          <a:endParaRPr lang="en-US"/>
        </a:p>
      </dgm:t>
    </dgm:pt>
    <dgm:pt modelId="{97D6470F-A17F-0040-AFC7-49A7AE34DDF4}" type="sibTrans" cxnId="{CE5F1F7E-98B3-F843-BB5D-2B639261BF58}">
      <dgm:prSet/>
      <dgm:spPr/>
      <dgm:t>
        <a:bodyPr/>
        <a:lstStyle/>
        <a:p>
          <a:endParaRPr lang="en-US"/>
        </a:p>
      </dgm:t>
    </dgm:pt>
    <dgm:pt modelId="{99B896CB-9AD4-5B44-AFFF-B4285F602FF2}">
      <dgm:prSet phldrT="[Text]"/>
      <dgm:spPr/>
      <dgm:t>
        <a:bodyPr/>
        <a:lstStyle/>
        <a:p>
          <a:r>
            <a:rPr lang="en-US" dirty="0"/>
            <a:t>Prior to sending portal invitation the client's identity and contact information will be verified by the Partner Agency.</a:t>
          </a:r>
        </a:p>
      </dgm:t>
    </dgm:pt>
    <dgm:pt modelId="{E3A4A479-E604-5940-AD9B-95F2909E77A3}" type="parTrans" cxnId="{EA983DD4-A81C-4B42-AA76-8F519F5AD23F}">
      <dgm:prSet/>
      <dgm:spPr/>
      <dgm:t>
        <a:bodyPr/>
        <a:lstStyle/>
        <a:p>
          <a:endParaRPr lang="en-US"/>
        </a:p>
      </dgm:t>
    </dgm:pt>
    <dgm:pt modelId="{7EF7FDCF-7326-7E4D-8011-7B4F7A03775F}" type="sibTrans" cxnId="{EA983DD4-A81C-4B42-AA76-8F519F5AD23F}">
      <dgm:prSet/>
      <dgm:spPr/>
      <dgm:t>
        <a:bodyPr/>
        <a:lstStyle/>
        <a:p>
          <a:endParaRPr lang="en-US"/>
        </a:p>
      </dgm:t>
    </dgm:pt>
    <dgm:pt modelId="{B25E5470-8432-D247-B0F2-05EC96312F6E}">
      <dgm:prSet phldrT="[Text]" custT="1"/>
      <dgm:spPr/>
      <dgm:t>
        <a:bodyPr/>
        <a:lstStyle/>
        <a:p>
          <a:r>
            <a:rPr lang="en-US" sz="1800" dirty="0"/>
            <a:t>Authorized Access</a:t>
          </a:r>
        </a:p>
      </dgm:t>
    </dgm:pt>
    <dgm:pt modelId="{13744841-01D5-FD48-B10B-7BD2A2D59777}" type="parTrans" cxnId="{EBA208B4-C3D0-D449-A7DB-71740B072A82}">
      <dgm:prSet/>
      <dgm:spPr/>
      <dgm:t>
        <a:bodyPr/>
        <a:lstStyle/>
        <a:p>
          <a:endParaRPr lang="en-US"/>
        </a:p>
      </dgm:t>
    </dgm:pt>
    <dgm:pt modelId="{08CF3BA3-4B2E-5741-8FAB-F1243BF788FF}" type="sibTrans" cxnId="{EBA208B4-C3D0-D449-A7DB-71740B072A82}">
      <dgm:prSet/>
      <dgm:spPr/>
      <dgm:t>
        <a:bodyPr/>
        <a:lstStyle/>
        <a:p>
          <a:endParaRPr lang="en-US"/>
        </a:p>
      </dgm:t>
    </dgm:pt>
    <dgm:pt modelId="{9D418BA3-7354-7248-8992-E81496C73F55}">
      <dgm:prSet phldrT="[Text]"/>
      <dgm:spPr/>
      <dgm:t>
        <a:bodyPr/>
        <a:lstStyle/>
        <a:p>
          <a:pPr rtl="0"/>
          <a:r>
            <a:rPr lang="en-US" dirty="0"/>
            <a:t>Only individual identified in the client record is authorized to access the Customer Portal account.</a:t>
          </a:r>
        </a:p>
      </dgm:t>
    </dgm:pt>
    <dgm:pt modelId="{BBD3780D-F1C0-8541-B4BB-E6CF28ACC45D}" type="parTrans" cxnId="{8054763A-9803-7C49-A0F2-48CC58E9074D}">
      <dgm:prSet/>
      <dgm:spPr/>
      <dgm:t>
        <a:bodyPr/>
        <a:lstStyle/>
        <a:p>
          <a:endParaRPr lang="en-US"/>
        </a:p>
      </dgm:t>
    </dgm:pt>
    <dgm:pt modelId="{07BBA511-288B-234B-A7DF-99ABDE99BAC5}" type="sibTrans" cxnId="{8054763A-9803-7C49-A0F2-48CC58E9074D}">
      <dgm:prSet/>
      <dgm:spPr/>
      <dgm:t>
        <a:bodyPr/>
        <a:lstStyle/>
        <a:p>
          <a:endParaRPr lang="en-US"/>
        </a:p>
      </dgm:t>
    </dgm:pt>
    <dgm:pt modelId="{E21E6B69-B1B3-DA4B-A45C-F226218A80C1}">
      <dgm:prSet phldrT="[Text]" custT="1"/>
      <dgm:spPr/>
      <dgm:t>
        <a:bodyPr/>
        <a:lstStyle/>
        <a:p>
          <a:r>
            <a:rPr lang="en-US" sz="1800" dirty="0"/>
            <a:t>Portal Information and Communication</a:t>
          </a:r>
        </a:p>
      </dgm:t>
    </dgm:pt>
    <dgm:pt modelId="{54442CB0-F23F-DA4D-9889-195CF640B830}" type="parTrans" cxnId="{5ECDA98C-EDDB-854B-87B9-A3FBB38DBB9D}">
      <dgm:prSet/>
      <dgm:spPr/>
      <dgm:t>
        <a:bodyPr/>
        <a:lstStyle/>
        <a:p>
          <a:endParaRPr lang="en-US"/>
        </a:p>
      </dgm:t>
    </dgm:pt>
    <dgm:pt modelId="{85B2447B-231A-3C4B-8FBD-D3C1D4CA7401}" type="sibTrans" cxnId="{5ECDA98C-EDDB-854B-87B9-A3FBB38DBB9D}">
      <dgm:prSet/>
      <dgm:spPr/>
      <dgm:t>
        <a:bodyPr/>
        <a:lstStyle/>
        <a:p>
          <a:endParaRPr lang="en-US"/>
        </a:p>
      </dgm:t>
    </dgm:pt>
    <dgm:pt modelId="{B21C0D37-A46B-234F-A3BF-3D3134D321DE}">
      <dgm:prSet phldrT="[Text]"/>
      <dgm:spPr/>
      <dgm:t>
        <a:bodyPr/>
        <a:lstStyle/>
        <a:p>
          <a:pPr rtl="0"/>
          <a:r>
            <a:rPr lang="en-US" dirty="0"/>
            <a:t>Partner Agency Staff will respond to direct messages, requests, and information sent through the Customer Portal in a timely manner.</a:t>
          </a:r>
        </a:p>
      </dgm:t>
    </dgm:pt>
    <dgm:pt modelId="{0FBAFA5B-0BE3-924D-BAB7-BBBB3E7213E9}" type="parTrans" cxnId="{76D4ECC4-3752-874B-B2A2-96F8147679CB}">
      <dgm:prSet/>
      <dgm:spPr/>
      <dgm:t>
        <a:bodyPr/>
        <a:lstStyle/>
        <a:p>
          <a:endParaRPr lang="en-US"/>
        </a:p>
      </dgm:t>
    </dgm:pt>
    <dgm:pt modelId="{C91C9B6D-BD1A-EC49-846F-EDF3E5151C94}" type="sibTrans" cxnId="{76D4ECC4-3752-874B-B2A2-96F8147679CB}">
      <dgm:prSet/>
      <dgm:spPr/>
      <dgm:t>
        <a:bodyPr/>
        <a:lstStyle/>
        <a:p>
          <a:endParaRPr lang="en-US"/>
        </a:p>
      </dgm:t>
    </dgm:pt>
    <dgm:pt modelId="{3331C9C3-A3E0-E844-93A9-85162DDEA81F}">
      <dgm:prSet phldrT="[Text]"/>
      <dgm:spPr/>
      <dgm:t>
        <a:bodyPr/>
        <a:lstStyle/>
        <a:p>
          <a:r>
            <a:rPr lang="en-US" dirty="0"/>
            <a:t>Clients will be required to share their full DOB prior to accessing the portal</a:t>
          </a:r>
        </a:p>
      </dgm:t>
    </dgm:pt>
    <dgm:pt modelId="{D0E70172-08D2-3846-8ED7-79C7D6D200E9}" type="parTrans" cxnId="{CB643DFF-182A-0640-A796-47A9AF09BB82}">
      <dgm:prSet/>
      <dgm:spPr/>
      <dgm:t>
        <a:bodyPr/>
        <a:lstStyle/>
        <a:p>
          <a:endParaRPr lang="en-US"/>
        </a:p>
      </dgm:t>
    </dgm:pt>
    <dgm:pt modelId="{C9890F0C-6A1A-DA48-86E1-FFDB0B69369A}" type="sibTrans" cxnId="{CB643DFF-182A-0640-A796-47A9AF09BB82}">
      <dgm:prSet/>
      <dgm:spPr/>
      <dgm:t>
        <a:bodyPr/>
        <a:lstStyle/>
        <a:p>
          <a:endParaRPr lang="en-US"/>
        </a:p>
      </dgm:t>
    </dgm:pt>
    <dgm:pt modelId="{A2E6DC9C-BA3F-4340-97F1-F95722AE7DE4}">
      <dgm:prSet phldrT="[Text]"/>
      <dgm:spPr/>
      <dgm:t>
        <a:bodyPr/>
        <a:lstStyle/>
        <a:p>
          <a:r>
            <a:rPr lang="en-US" dirty="0"/>
            <a:t>Agencies should ask for the individual's full name and confirm two identifying pieces of information to confirm identity</a:t>
          </a:r>
        </a:p>
      </dgm:t>
    </dgm:pt>
    <dgm:pt modelId="{332465A5-1EA8-C248-AE92-71792DF55F24}" type="parTrans" cxnId="{55436D26-9C79-A742-859B-FA2C042A2B07}">
      <dgm:prSet/>
      <dgm:spPr/>
      <dgm:t>
        <a:bodyPr/>
        <a:lstStyle/>
        <a:p>
          <a:endParaRPr lang="en-US"/>
        </a:p>
      </dgm:t>
    </dgm:pt>
    <dgm:pt modelId="{9312BB44-71F3-9646-A618-1A4C44A828C7}" type="sibTrans" cxnId="{55436D26-9C79-A742-859B-FA2C042A2B07}">
      <dgm:prSet/>
      <dgm:spPr/>
      <dgm:t>
        <a:bodyPr/>
        <a:lstStyle/>
        <a:p>
          <a:endParaRPr lang="en-US"/>
        </a:p>
      </dgm:t>
    </dgm:pt>
    <dgm:pt modelId="{F27C022B-8578-A94C-8563-F813356D2D9B}">
      <dgm:prSet phldrT="[Text]"/>
      <dgm:spPr/>
      <dgm:t>
        <a:bodyPr/>
        <a:lstStyle/>
        <a:p>
          <a:r>
            <a:rPr lang="en-US" dirty="0"/>
            <a:t>i.e. DOB, contact number, SSN, photo, recent service history, HMIS ID Number, other</a:t>
          </a:r>
        </a:p>
      </dgm:t>
    </dgm:pt>
    <dgm:pt modelId="{CAB2A7D1-BE71-A64D-9096-50BA886CDD28}" type="parTrans" cxnId="{CDD87C0E-0738-D84B-AAE0-5F7DE4FA9C4A}">
      <dgm:prSet/>
      <dgm:spPr/>
      <dgm:t>
        <a:bodyPr/>
        <a:lstStyle/>
        <a:p>
          <a:endParaRPr lang="en-US"/>
        </a:p>
      </dgm:t>
    </dgm:pt>
    <dgm:pt modelId="{5888C49D-74CF-3142-92D4-C0629060AB01}" type="sibTrans" cxnId="{CDD87C0E-0738-D84B-AAE0-5F7DE4FA9C4A}">
      <dgm:prSet/>
      <dgm:spPr/>
      <dgm:t>
        <a:bodyPr/>
        <a:lstStyle/>
        <a:p>
          <a:endParaRPr lang="en-US"/>
        </a:p>
      </dgm:t>
    </dgm:pt>
    <dgm:pt modelId="{B106F135-C53F-B443-984B-85D4B9191269}">
      <dgm:prSet phldrT="[Text]"/>
      <dgm:spPr/>
      <dgm:t>
        <a:bodyPr/>
        <a:lstStyle/>
        <a:p>
          <a:pPr rtl="0"/>
          <a:r>
            <a:rPr lang="en-US" dirty="0"/>
            <a:t>Agency staff must confirm account email matches email on record</a:t>
          </a:r>
        </a:p>
      </dgm:t>
    </dgm:pt>
    <dgm:pt modelId="{DF6C7B68-64D0-644D-8AF5-7D0526BEE6AC}" type="parTrans" cxnId="{B7722677-343A-CA43-B61E-4E61A99DAB50}">
      <dgm:prSet/>
      <dgm:spPr/>
      <dgm:t>
        <a:bodyPr/>
        <a:lstStyle/>
        <a:p>
          <a:endParaRPr lang="en-US"/>
        </a:p>
      </dgm:t>
    </dgm:pt>
    <dgm:pt modelId="{32A5A415-11F0-B244-9D47-39D13F9DE11E}" type="sibTrans" cxnId="{B7722677-343A-CA43-B61E-4E61A99DAB50}">
      <dgm:prSet/>
      <dgm:spPr/>
      <dgm:t>
        <a:bodyPr/>
        <a:lstStyle/>
        <a:p>
          <a:endParaRPr lang="en-US"/>
        </a:p>
      </dgm:t>
    </dgm:pt>
    <dgm:pt modelId="{FF618EEB-AEB2-E846-BB7D-16068CF97F8F}">
      <dgm:prSet phldrT="[Text]"/>
      <dgm:spPr/>
      <dgm:t>
        <a:bodyPr/>
        <a:lstStyle/>
        <a:p>
          <a:pPr rtl="0"/>
          <a:r>
            <a:rPr lang="en-US" dirty="0"/>
            <a:t>Individuals must be 18 or older to access the Customer Portal.</a:t>
          </a:r>
        </a:p>
      </dgm:t>
    </dgm:pt>
    <dgm:pt modelId="{F419D7A9-2099-5246-B20F-0CDA4FC37B07}" type="parTrans" cxnId="{21C11F00-0D6B-A44E-B409-9508C489CD3A}">
      <dgm:prSet/>
      <dgm:spPr/>
      <dgm:t>
        <a:bodyPr/>
        <a:lstStyle/>
        <a:p>
          <a:endParaRPr lang="en-US"/>
        </a:p>
      </dgm:t>
    </dgm:pt>
    <dgm:pt modelId="{8E899D4A-A4AC-B740-8EA8-780383CF35E0}" type="sibTrans" cxnId="{21C11F00-0D6B-A44E-B409-9508C489CD3A}">
      <dgm:prSet/>
      <dgm:spPr/>
      <dgm:t>
        <a:bodyPr/>
        <a:lstStyle/>
        <a:p>
          <a:endParaRPr lang="en-US"/>
        </a:p>
      </dgm:t>
    </dgm:pt>
    <dgm:pt modelId="{2F08788D-8FA2-FD42-818E-87B051CD15A4}">
      <dgm:prSet phldrT="[Text]"/>
      <dgm:spPr/>
      <dgm:t>
        <a:bodyPr/>
        <a:lstStyle/>
        <a:p>
          <a:pPr rtl="0"/>
          <a:r>
            <a:rPr lang="en-US" dirty="0"/>
            <a:t>If a Customer Portal account is accessed by any unauthorized individual, the account should be immediately deactivated.</a:t>
          </a:r>
        </a:p>
      </dgm:t>
    </dgm:pt>
    <dgm:pt modelId="{E56ABB48-346E-6E4A-8023-7B4A3C3FE348}" type="parTrans" cxnId="{3C58EEAE-CF2A-1648-9F62-8FC627E75EF0}">
      <dgm:prSet/>
      <dgm:spPr/>
      <dgm:t>
        <a:bodyPr/>
        <a:lstStyle/>
        <a:p>
          <a:endParaRPr lang="en-US"/>
        </a:p>
      </dgm:t>
    </dgm:pt>
    <dgm:pt modelId="{586C19EE-C5CC-C549-AF91-E59E47453E8F}" type="sibTrans" cxnId="{3C58EEAE-CF2A-1648-9F62-8FC627E75EF0}">
      <dgm:prSet/>
      <dgm:spPr/>
      <dgm:t>
        <a:bodyPr/>
        <a:lstStyle/>
        <a:p>
          <a:endParaRPr lang="en-US"/>
        </a:p>
      </dgm:t>
    </dgm:pt>
    <dgm:pt modelId="{DACC8564-4CAD-D447-A1C7-307DD4E84CED}">
      <dgm:prSet phldrT="[Text]"/>
      <dgm:spPr/>
      <dgm:t>
        <a:bodyPr/>
        <a:lstStyle/>
        <a:p>
          <a:pPr rtl="0"/>
          <a:r>
            <a:rPr lang="en-US" dirty="0"/>
            <a:t>Accounts may be reinstated once the client identity and credentials are verified.</a:t>
          </a:r>
        </a:p>
      </dgm:t>
    </dgm:pt>
    <dgm:pt modelId="{1B623C66-14C4-1443-8674-092E78BF57AE}" type="parTrans" cxnId="{785B7B0D-BA46-C645-87D2-0A43D4FAC35E}">
      <dgm:prSet/>
      <dgm:spPr/>
      <dgm:t>
        <a:bodyPr/>
        <a:lstStyle/>
        <a:p>
          <a:endParaRPr lang="en-US"/>
        </a:p>
      </dgm:t>
    </dgm:pt>
    <dgm:pt modelId="{F08DF8BC-068F-4D43-902D-69DF6BB0E58D}" type="sibTrans" cxnId="{785B7B0D-BA46-C645-87D2-0A43D4FAC35E}">
      <dgm:prSet/>
      <dgm:spPr/>
      <dgm:t>
        <a:bodyPr/>
        <a:lstStyle/>
        <a:p>
          <a:endParaRPr lang="en-US"/>
        </a:p>
      </dgm:t>
    </dgm:pt>
    <dgm:pt modelId="{A567CA80-AE6C-E343-8EC4-C64959A851A3}">
      <dgm:prSet phldrT="[Text]"/>
      <dgm:spPr/>
      <dgm:t>
        <a:bodyPr/>
        <a:lstStyle/>
        <a:p>
          <a:pPr rtl="0"/>
          <a:r>
            <a:rPr lang="en-US" dirty="0"/>
            <a:t>An authorized individual may request to have their portal account deactivated at any time</a:t>
          </a:r>
        </a:p>
      </dgm:t>
    </dgm:pt>
    <dgm:pt modelId="{4E71D211-FEB1-BD40-90C8-674F8EB1B2EE}" type="parTrans" cxnId="{7D6DB868-C196-0346-B473-70A26206B8ED}">
      <dgm:prSet/>
      <dgm:spPr/>
      <dgm:t>
        <a:bodyPr/>
        <a:lstStyle/>
        <a:p>
          <a:endParaRPr lang="en-US"/>
        </a:p>
      </dgm:t>
    </dgm:pt>
    <dgm:pt modelId="{6F60FE20-7AF7-F74B-8BA0-1B0711A34C30}" type="sibTrans" cxnId="{7D6DB868-C196-0346-B473-70A26206B8ED}">
      <dgm:prSet/>
      <dgm:spPr/>
      <dgm:t>
        <a:bodyPr/>
        <a:lstStyle/>
        <a:p>
          <a:endParaRPr lang="en-US"/>
        </a:p>
      </dgm:t>
    </dgm:pt>
    <dgm:pt modelId="{19D15E05-F707-744C-A582-9F4F01C412A0}">
      <dgm:prSet phldrT="[Text]"/>
      <dgm:spPr/>
      <dgm:t>
        <a:bodyPr/>
        <a:lstStyle/>
        <a:p>
          <a:pPr rtl="0"/>
          <a:r>
            <a:rPr lang="en-US" dirty="0"/>
            <a:t>Partner Agency Staff will review, and update information entered through the portal to ensure and accurate and complete client record.</a:t>
          </a:r>
        </a:p>
      </dgm:t>
    </dgm:pt>
    <dgm:pt modelId="{9EB0B38A-10EB-8740-8BD5-2DD478D44BD2}" type="parTrans" cxnId="{A47C5FF7-7F25-4145-868B-7BFC43F63F36}">
      <dgm:prSet/>
      <dgm:spPr/>
      <dgm:t>
        <a:bodyPr/>
        <a:lstStyle/>
        <a:p>
          <a:endParaRPr lang="en-US"/>
        </a:p>
      </dgm:t>
    </dgm:pt>
    <dgm:pt modelId="{BA70054C-181C-C444-860C-E56FF8FDB943}" type="sibTrans" cxnId="{A47C5FF7-7F25-4145-868B-7BFC43F63F36}">
      <dgm:prSet/>
      <dgm:spPr/>
      <dgm:t>
        <a:bodyPr/>
        <a:lstStyle/>
        <a:p>
          <a:endParaRPr lang="en-US"/>
        </a:p>
      </dgm:t>
    </dgm:pt>
    <dgm:pt modelId="{273CA2D9-42A6-6C4D-A974-0B2C48C619A2}">
      <dgm:prSet phldrT="[Text]"/>
      <dgm:spPr/>
      <dgm:t>
        <a:bodyPr/>
        <a:lstStyle/>
        <a:p>
          <a:pPr rtl="0"/>
          <a:r>
            <a:rPr lang="en-US" dirty="0"/>
            <a:t>Information entered through the Portal is identified in Clarity with a portal icon</a:t>
          </a:r>
        </a:p>
      </dgm:t>
    </dgm:pt>
    <dgm:pt modelId="{E9004BB1-26B3-7C45-AC6B-70D93EEF37A9}" type="parTrans" cxnId="{92D14003-C505-2C41-8102-D23546C73A85}">
      <dgm:prSet/>
      <dgm:spPr/>
      <dgm:t>
        <a:bodyPr/>
        <a:lstStyle/>
        <a:p>
          <a:endParaRPr lang="en-US"/>
        </a:p>
      </dgm:t>
    </dgm:pt>
    <dgm:pt modelId="{D10D1104-A1CC-CC4F-9633-41506C2745A3}" type="sibTrans" cxnId="{92D14003-C505-2C41-8102-D23546C73A85}">
      <dgm:prSet/>
      <dgm:spPr/>
      <dgm:t>
        <a:bodyPr/>
        <a:lstStyle/>
        <a:p>
          <a:endParaRPr lang="en-US"/>
        </a:p>
      </dgm:t>
    </dgm:pt>
    <dgm:pt modelId="{71C12176-0BE0-394D-8B10-9428F2E1FD53}" type="pres">
      <dgm:prSet presAssocID="{00A9FAB8-35DE-7B46-A6E2-AF79ED1C0E25}" presName="linearFlow" presStyleCnt="0">
        <dgm:presLayoutVars>
          <dgm:dir/>
          <dgm:animLvl val="lvl"/>
          <dgm:resizeHandles val="exact"/>
        </dgm:presLayoutVars>
      </dgm:prSet>
      <dgm:spPr/>
    </dgm:pt>
    <dgm:pt modelId="{34EA8F72-15F5-1E46-A084-08EA25EB8DFE}" type="pres">
      <dgm:prSet presAssocID="{2534701D-C2CA-C643-BCB6-038ECBC95EE5}" presName="composite" presStyleCnt="0"/>
      <dgm:spPr/>
    </dgm:pt>
    <dgm:pt modelId="{642B3EE3-DA19-C448-B5F8-17E1DFD8B4E0}" type="pres">
      <dgm:prSet presAssocID="{2534701D-C2CA-C643-BCB6-038ECBC95EE5}" presName="parTx" presStyleLbl="node1" presStyleIdx="0" presStyleCnt="3">
        <dgm:presLayoutVars>
          <dgm:chMax val="0"/>
          <dgm:chPref val="0"/>
          <dgm:bulletEnabled val="1"/>
        </dgm:presLayoutVars>
      </dgm:prSet>
      <dgm:spPr/>
    </dgm:pt>
    <dgm:pt modelId="{04C0F2F3-2706-C049-B222-75B618633681}" type="pres">
      <dgm:prSet presAssocID="{2534701D-C2CA-C643-BCB6-038ECBC95EE5}" presName="parSh" presStyleLbl="node1" presStyleIdx="0" presStyleCnt="3"/>
      <dgm:spPr/>
    </dgm:pt>
    <dgm:pt modelId="{FFF8F78F-05ED-344D-9899-FDB018ECB087}" type="pres">
      <dgm:prSet presAssocID="{2534701D-C2CA-C643-BCB6-038ECBC95EE5}" presName="desTx" presStyleLbl="fgAcc1" presStyleIdx="0" presStyleCnt="3">
        <dgm:presLayoutVars>
          <dgm:bulletEnabled val="1"/>
        </dgm:presLayoutVars>
      </dgm:prSet>
      <dgm:spPr/>
    </dgm:pt>
    <dgm:pt modelId="{044A8E2D-9E16-F046-AE2F-84A25F0BFC08}" type="pres">
      <dgm:prSet presAssocID="{97D6470F-A17F-0040-AFC7-49A7AE34DDF4}" presName="sibTrans" presStyleLbl="sibTrans2D1" presStyleIdx="0" presStyleCnt="2"/>
      <dgm:spPr/>
    </dgm:pt>
    <dgm:pt modelId="{69DD0AD2-F522-6547-A6A1-9837A7DA0DB7}" type="pres">
      <dgm:prSet presAssocID="{97D6470F-A17F-0040-AFC7-49A7AE34DDF4}" presName="connTx" presStyleLbl="sibTrans2D1" presStyleIdx="0" presStyleCnt="2"/>
      <dgm:spPr/>
    </dgm:pt>
    <dgm:pt modelId="{166D52FB-0D53-1346-A45B-054602BC6208}" type="pres">
      <dgm:prSet presAssocID="{B25E5470-8432-D247-B0F2-05EC96312F6E}" presName="composite" presStyleCnt="0"/>
      <dgm:spPr/>
    </dgm:pt>
    <dgm:pt modelId="{36A09110-16DD-8448-BF8E-34DB230DCDBE}" type="pres">
      <dgm:prSet presAssocID="{B25E5470-8432-D247-B0F2-05EC96312F6E}" presName="parTx" presStyleLbl="node1" presStyleIdx="0" presStyleCnt="3">
        <dgm:presLayoutVars>
          <dgm:chMax val="0"/>
          <dgm:chPref val="0"/>
          <dgm:bulletEnabled val="1"/>
        </dgm:presLayoutVars>
      </dgm:prSet>
      <dgm:spPr/>
    </dgm:pt>
    <dgm:pt modelId="{AD728C03-5E6B-A34D-B0B1-8CEDEBDC3534}" type="pres">
      <dgm:prSet presAssocID="{B25E5470-8432-D247-B0F2-05EC96312F6E}" presName="parSh" presStyleLbl="node1" presStyleIdx="1" presStyleCnt="3"/>
      <dgm:spPr/>
    </dgm:pt>
    <dgm:pt modelId="{BCFD6286-54B0-6D4A-A60E-1C61C16977D6}" type="pres">
      <dgm:prSet presAssocID="{B25E5470-8432-D247-B0F2-05EC96312F6E}" presName="desTx" presStyleLbl="fgAcc1" presStyleIdx="1" presStyleCnt="3">
        <dgm:presLayoutVars>
          <dgm:bulletEnabled val="1"/>
        </dgm:presLayoutVars>
      </dgm:prSet>
      <dgm:spPr/>
    </dgm:pt>
    <dgm:pt modelId="{E0A503F3-5090-A54A-A675-3E5549DA7CC2}" type="pres">
      <dgm:prSet presAssocID="{08CF3BA3-4B2E-5741-8FAB-F1243BF788FF}" presName="sibTrans" presStyleLbl="sibTrans2D1" presStyleIdx="1" presStyleCnt="2"/>
      <dgm:spPr/>
    </dgm:pt>
    <dgm:pt modelId="{D0B1241E-8B51-F849-A6C0-E11A94023583}" type="pres">
      <dgm:prSet presAssocID="{08CF3BA3-4B2E-5741-8FAB-F1243BF788FF}" presName="connTx" presStyleLbl="sibTrans2D1" presStyleIdx="1" presStyleCnt="2"/>
      <dgm:spPr/>
    </dgm:pt>
    <dgm:pt modelId="{312FEF55-9FAC-E841-99FE-783CE2AFB627}" type="pres">
      <dgm:prSet presAssocID="{E21E6B69-B1B3-DA4B-A45C-F226218A80C1}" presName="composite" presStyleCnt="0"/>
      <dgm:spPr/>
    </dgm:pt>
    <dgm:pt modelId="{53BDF578-FBC4-EF44-BAF2-557B7F154F19}" type="pres">
      <dgm:prSet presAssocID="{E21E6B69-B1B3-DA4B-A45C-F226218A80C1}" presName="parTx" presStyleLbl="node1" presStyleIdx="1" presStyleCnt="3">
        <dgm:presLayoutVars>
          <dgm:chMax val="0"/>
          <dgm:chPref val="0"/>
          <dgm:bulletEnabled val="1"/>
        </dgm:presLayoutVars>
      </dgm:prSet>
      <dgm:spPr/>
    </dgm:pt>
    <dgm:pt modelId="{0032AFB8-E0B8-AD46-8519-AF07AAA05D3A}" type="pres">
      <dgm:prSet presAssocID="{E21E6B69-B1B3-DA4B-A45C-F226218A80C1}" presName="parSh" presStyleLbl="node1" presStyleIdx="2" presStyleCnt="3"/>
      <dgm:spPr/>
    </dgm:pt>
    <dgm:pt modelId="{074B4B48-AF2A-2C43-85C6-F8321E8214EA}" type="pres">
      <dgm:prSet presAssocID="{E21E6B69-B1B3-DA4B-A45C-F226218A80C1}" presName="desTx" presStyleLbl="fgAcc1" presStyleIdx="2" presStyleCnt="3">
        <dgm:presLayoutVars>
          <dgm:bulletEnabled val="1"/>
        </dgm:presLayoutVars>
      </dgm:prSet>
      <dgm:spPr/>
    </dgm:pt>
  </dgm:ptLst>
  <dgm:cxnLst>
    <dgm:cxn modelId="{21C11F00-0D6B-A44E-B409-9508C489CD3A}" srcId="{B25E5470-8432-D247-B0F2-05EC96312F6E}" destId="{FF618EEB-AEB2-E846-BB7D-16068CF97F8F}" srcOrd="1" destOrd="0" parTransId="{F419D7A9-2099-5246-B20F-0CDA4FC37B07}" sibTransId="{8E899D4A-A4AC-B740-8EA8-780383CF35E0}"/>
    <dgm:cxn modelId="{92D14003-C505-2C41-8102-D23546C73A85}" srcId="{E21E6B69-B1B3-DA4B-A45C-F226218A80C1}" destId="{273CA2D9-42A6-6C4D-A974-0B2C48C619A2}" srcOrd="2" destOrd="0" parTransId="{E9004BB1-26B3-7C45-AC6B-70D93EEF37A9}" sibTransId="{D10D1104-A1CC-CC4F-9633-41506C2745A3}"/>
    <dgm:cxn modelId="{3AB3D206-986A-A04A-93C5-E3A7D874C711}" type="presOf" srcId="{FF618EEB-AEB2-E846-BB7D-16068CF97F8F}" destId="{BCFD6286-54B0-6D4A-A60E-1C61C16977D6}" srcOrd="0" destOrd="1" presId="urn:microsoft.com/office/officeart/2005/8/layout/process3"/>
    <dgm:cxn modelId="{785B7B0D-BA46-C645-87D2-0A43D4FAC35E}" srcId="{B25E5470-8432-D247-B0F2-05EC96312F6E}" destId="{DACC8564-4CAD-D447-A1C7-307DD4E84CED}" srcOrd="3" destOrd="0" parTransId="{1B623C66-14C4-1443-8674-092E78BF57AE}" sibTransId="{F08DF8BC-068F-4D43-902D-69DF6BB0E58D}"/>
    <dgm:cxn modelId="{CDD87C0E-0738-D84B-AAE0-5F7DE4FA9C4A}" srcId="{A2E6DC9C-BA3F-4340-97F1-F95722AE7DE4}" destId="{F27C022B-8578-A94C-8563-F813356D2D9B}" srcOrd="0" destOrd="0" parTransId="{CAB2A7D1-BE71-A64D-9096-50BA886CDD28}" sibTransId="{5888C49D-74CF-3142-92D4-C0629060AB01}"/>
    <dgm:cxn modelId="{A797D214-FF63-0545-AC7F-6C112DFBB19E}" type="presOf" srcId="{2534701D-C2CA-C643-BCB6-038ECBC95EE5}" destId="{04C0F2F3-2706-C049-B222-75B618633681}" srcOrd="1" destOrd="0" presId="urn:microsoft.com/office/officeart/2005/8/layout/process3"/>
    <dgm:cxn modelId="{3B399920-00CD-2A41-9905-602918E818E1}" type="presOf" srcId="{97D6470F-A17F-0040-AFC7-49A7AE34DDF4}" destId="{69DD0AD2-F522-6547-A6A1-9837A7DA0DB7}" srcOrd="1" destOrd="0" presId="urn:microsoft.com/office/officeart/2005/8/layout/process3"/>
    <dgm:cxn modelId="{55436D26-9C79-A742-859B-FA2C042A2B07}" srcId="{2534701D-C2CA-C643-BCB6-038ECBC95EE5}" destId="{A2E6DC9C-BA3F-4340-97F1-F95722AE7DE4}" srcOrd="2" destOrd="0" parTransId="{332465A5-1EA8-C248-AE92-71792DF55F24}" sibTransId="{9312BB44-71F3-9646-A618-1A4C44A828C7}"/>
    <dgm:cxn modelId="{297EEF27-43B6-3142-BD1F-A7E5697CA226}" type="presOf" srcId="{97D6470F-A17F-0040-AFC7-49A7AE34DDF4}" destId="{044A8E2D-9E16-F046-AE2F-84A25F0BFC08}" srcOrd="0" destOrd="0" presId="urn:microsoft.com/office/officeart/2005/8/layout/process3"/>
    <dgm:cxn modelId="{D5E6B737-B98D-C946-BC7A-C7424EF0A9FE}" type="presOf" srcId="{99B896CB-9AD4-5B44-AFFF-B4285F602FF2}" destId="{FFF8F78F-05ED-344D-9899-FDB018ECB087}" srcOrd="0" destOrd="0" presId="urn:microsoft.com/office/officeart/2005/8/layout/process3"/>
    <dgm:cxn modelId="{8054763A-9803-7C49-A0F2-48CC58E9074D}" srcId="{B25E5470-8432-D247-B0F2-05EC96312F6E}" destId="{9D418BA3-7354-7248-8992-E81496C73F55}" srcOrd="0" destOrd="0" parTransId="{BBD3780D-F1C0-8541-B4BB-E6CF28ACC45D}" sibTransId="{07BBA511-288B-234B-A7DF-99ABDE99BAC5}"/>
    <dgm:cxn modelId="{5A491E40-1BDF-7142-8B1D-1238D23FC676}" type="presOf" srcId="{273CA2D9-42A6-6C4D-A974-0B2C48C619A2}" destId="{074B4B48-AF2A-2C43-85C6-F8321E8214EA}" srcOrd="0" destOrd="2" presId="urn:microsoft.com/office/officeart/2005/8/layout/process3"/>
    <dgm:cxn modelId="{7CF1B268-EE44-114E-AA3F-5788DE90876E}" type="presOf" srcId="{E21E6B69-B1B3-DA4B-A45C-F226218A80C1}" destId="{0032AFB8-E0B8-AD46-8519-AF07AAA05D3A}" srcOrd="1" destOrd="0" presId="urn:microsoft.com/office/officeart/2005/8/layout/process3"/>
    <dgm:cxn modelId="{7D6DB868-C196-0346-B473-70A26206B8ED}" srcId="{B25E5470-8432-D247-B0F2-05EC96312F6E}" destId="{A567CA80-AE6C-E343-8EC4-C64959A851A3}" srcOrd="4" destOrd="0" parTransId="{4E71D211-FEB1-BD40-90C8-674F8EB1B2EE}" sibTransId="{6F60FE20-7AF7-F74B-8BA0-1B0711A34C30}"/>
    <dgm:cxn modelId="{5F762873-18B5-834B-B051-309B825A7532}" type="presOf" srcId="{2534701D-C2CA-C643-BCB6-038ECBC95EE5}" destId="{642B3EE3-DA19-C448-B5F8-17E1DFD8B4E0}" srcOrd="0" destOrd="0" presId="urn:microsoft.com/office/officeart/2005/8/layout/process3"/>
    <dgm:cxn modelId="{B7722677-343A-CA43-B61E-4E61A99DAB50}" srcId="{2534701D-C2CA-C643-BCB6-038ECBC95EE5}" destId="{B106F135-C53F-B443-984B-85D4B9191269}" srcOrd="3" destOrd="0" parTransId="{DF6C7B68-64D0-644D-8AF5-7D0526BEE6AC}" sibTransId="{32A5A415-11F0-B244-9D47-39D13F9DE11E}"/>
    <dgm:cxn modelId="{824AA87D-8BBF-8144-AE63-690C82767EE9}" type="presOf" srcId="{08CF3BA3-4B2E-5741-8FAB-F1243BF788FF}" destId="{D0B1241E-8B51-F849-A6C0-E11A94023583}" srcOrd="1" destOrd="0" presId="urn:microsoft.com/office/officeart/2005/8/layout/process3"/>
    <dgm:cxn modelId="{CE5F1F7E-98B3-F843-BB5D-2B639261BF58}" srcId="{00A9FAB8-35DE-7B46-A6E2-AF79ED1C0E25}" destId="{2534701D-C2CA-C643-BCB6-038ECBC95EE5}" srcOrd="0" destOrd="0" parTransId="{A8CAB9A8-B452-624D-B96D-5E6386D1B4F4}" sibTransId="{97D6470F-A17F-0040-AFC7-49A7AE34DDF4}"/>
    <dgm:cxn modelId="{5A70637E-C9E4-BD4B-BFF7-C67F1C223492}" type="presOf" srcId="{00A9FAB8-35DE-7B46-A6E2-AF79ED1C0E25}" destId="{71C12176-0BE0-394D-8B10-9428F2E1FD53}" srcOrd="0" destOrd="0" presId="urn:microsoft.com/office/officeart/2005/8/layout/process3"/>
    <dgm:cxn modelId="{263F8583-D4F2-3842-A789-4AA879FCB7E1}" type="presOf" srcId="{A567CA80-AE6C-E343-8EC4-C64959A851A3}" destId="{BCFD6286-54B0-6D4A-A60E-1C61C16977D6}" srcOrd="0" destOrd="4" presId="urn:microsoft.com/office/officeart/2005/8/layout/process3"/>
    <dgm:cxn modelId="{B6434586-E4D6-F640-AB0E-95E130B89BC6}" type="presOf" srcId="{E21E6B69-B1B3-DA4B-A45C-F226218A80C1}" destId="{53BDF578-FBC4-EF44-BAF2-557B7F154F19}" srcOrd="0" destOrd="0" presId="urn:microsoft.com/office/officeart/2005/8/layout/process3"/>
    <dgm:cxn modelId="{00B2BF89-02F3-6146-87D0-E15D91AB519E}" type="presOf" srcId="{A2E6DC9C-BA3F-4340-97F1-F95722AE7DE4}" destId="{FFF8F78F-05ED-344D-9899-FDB018ECB087}" srcOrd="0" destOrd="2" presId="urn:microsoft.com/office/officeart/2005/8/layout/process3"/>
    <dgm:cxn modelId="{5ECDA98C-EDDB-854B-87B9-A3FBB38DBB9D}" srcId="{00A9FAB8-35DE-7B46-A6E2-AF79ED1C0E25}" destId="{E21E6B69-B1B3-DA4B-A45C-F226218A80C1}" srcOrd="2" destOrd="0" parTransId="{54442CB0-F23F-DA4D-9889-195CF640B830}" sibTransId="{85B2447B-231A-3C4B-8FBD-D3C1D4CA7401}"/>
    <dgm:cxn modelId="{397B9C92-6C52-394F-B76A-270086ACB474}" type="presOf" srcId="{F27C022B-8578-A94C-8563-F813356D2D9B}" destId="{FFF8F78F-05ED-344D-9899-FDB018ECB087}" srcOrd="0" destOrd="3" presId="urn:microsoft.com/office/officeart/2005/8/layout/process3"/>
    <dgm:cxn modelId="{02E1D297-9175-234B-B4E9-65459623EBDF}" type="presOf" srcId="{DACC8564-4CAD-D447-A1C7-307DD4E84CED}" destId="{BCFD6286-54B0-6D4A-A60E-1C61C16977D6}" srcOrd="0" destOrd="3" presId="urn:microsoft.com/office/officeart/2005/8/layout/process3"/>
    <dgm:cxn modelId="{93187998-A625-FE42-ABCD-05DFBE611CEC}" type="presOf" srcId="{08CF3BA3-4B2E-5741-8FAB-F1243BF788FF}" destId="{E0A503F3-5090-A54A-A675-3E5549DA7CC2}" srcOrd="0" destOrd="0" presId="urn:microsoft.com/office/officeart/2005/8/layout/process3"/>
    <dgm:cxn modelId="{3C58EEAE-CF2A-1648-9F62-8FC627E75EF0}" srcId="{B25E5470-8432-D247-B0F2-05EC96312F6E}" destId="{2F08788D-8FA2-FD42-818E-87B051CD15A4}" srcOrd="2" destOrd="0" parTransId="{E56ABB48-346E-6E4A-8023-7B4A3C3FE348}" sibTransId="{586C19EE-C5CC-C549-AF91-E59E47453E8F}"/>
    <dgm:cxn modelId="{EBA208B4-C3D0-D449-A7DB-71740B072A82}" srcId="{00A9FAB8-35DE-7B46-A6E2-AF79ED1C0E25}" destId="{B25E5470-8432-D247-B0F2-05EC96312F6E}" srcOrd="1" destOrd="0" parTransId="{13744841-01D5-FD48-B10B-7BD2A2D59777}" sibTransId="{08CF3BA3-4B2E-5741-8FAB-F1243BF788FF}"/>
    <dgm:cxn modelId="{77F465B7-E21D-B146-AB93-6AE1E19B430B}" type="presOf" srcId="{B25E5470-8432-D247-B0F2-05EC96312F6E}" destId="{AD728C03-5E6B-A34D-B0B1-8CEDEBDC3534}" srcOrd="1" destOrd="0" presId="urn:microsoft.com/office/officeart/2005/8/layout/process3"/>
    <dgm:cxn modelId="{CC7C41BA-E126-5349-B53D-8FB373527ADB}" type="presOf" srcId="{2F08788D-8FA2-FD42-818E-87B051CD15A4}" destId="{BCFD6286-54B0-6D4A-A60E-1C61C16977D6}" srcOrd="0" destOrd="2" presId="urn:microsoft.com/office/officeart/2005/8/layout/process3"/>
    <dgm:cxn modelId="{596A8BBD-09D7-BF42-B5E7-B7EC70FDE39A}" type="presOf" srcId="{B106F135-C53F-B443-984B-85D4B9191269}" destId="{FFF8F78F-05ED-344D-9899-FDB018ECB087}" srcOrd="0" destOrd="4" presId="urn:microsoft.com/office/officeart/2005/8/layout/process3"/>
    <dgm:cxn modelId="{C1D23EBE-FA10-C140-8C44-4764D1FE3C2C}" type="presOf" srcId="{19D15E05-F707-744C-A582-9F4F01C412A0}" destId="{074B4B48-AF2A-2C43-85C6-F8321E8214EA}" srcOrd="0" destOrd="1" presId="urn:microsoft.com/office/officeart/2005/8/layout/process3"/>
    <dgm:cxn modelId="{DA1491C1-7D0C-C94E-8FE4-C7C832AE3C50}" type="presOf" srcId="{B25E5470-8432-D247-B0F2-05EC96312F6E}" destId="{36A09110-16DD-8448-BF8E-34DB230DCDBE}" srcOrd="0" destOrd="0" presId="urn:microsoft.com/office/officeart/2005/8/layout/process3"/>
    <dgm:cxn modelId="{76D4ECC4-3752-874B-B2A2-96F8147679CB}" srcId="{E21E6B69-B1B3-DA4B-A45C-F226218A80C1}" destId="{B21C0D37-A46B-234F-A3BF-3D3134D321DE}" srcOrd="0" destOrd="0" parTransId="{0FBAFA5B-0BE3-924D-BAB7-BBBB3E7213E9}" sibTransId="{C91C9B6D-BD1A-EC49-846F-EDF3E5151C94}"/>
    <dgm:cxn modelId="{BBEE30C7-92F5-8642-9FD2-2C3452483FFA}" type="presOf" srcId="{B21C0D37-A46B-234F-A3BF-3D3134D321DE}" destId="{074B4B48-AF2A-2C43-85C6-F8321E8214EA}" srcOrd="0" destOrd="0" presId="urn:microsoft.com/office/officeart/2005/8/layout/process3"/>
    <dgm:cxn modelId="{DD092BCB-904C-F142-A217-8C264312B7ED}" type="presOf" srcId="{9D418BA3-7354-7248-8992-E81496C73F55}" destId="{BCFD6286-54B0-6D4A-A60E-1C61C16977D6}" srcOrd="0" destOrd="0" presId="urn:microsoft.com/office/officeart/2005/8/layout/process3"/>
    <dgm:cxn modelId="{443F7FD0-A69B-4D4A-8C69-7612ED2867A8}" type="presOf" srcId="{3331C9C3-A3E0-E844-93A9-85162DDEA81F}" destId="{FFF8F78F-05ED-344D-9899-FDB018ECB087}" srcOrd="0" destOrd="1" presId="urn:microsoft.com/office/officeart/2005/8/layout/process3"/>
    <dgm:cxn modelId="{EA983DD4-A81C-4B42-AA76-8F519F5AD23F}" srcId="{2534701D-C2CA-C643-BCB6-038ECBC95EE5}" destId="{99B896CB-9AD4-5B44-AFFF-B4285F602FF2}" srcOrd="0" destOrd="0" parTransId="{E3A4A479-E604-5940-AD9B-95F2909E77A3}" sibTransId="{7EF7FDCF-7326-7E4D-8011-7B4F7A03775F}"/>
    <dgm:cxn modelId="{A47C5FF7-7F25-4145-868B-7BFC43F63F36}" srcId="{E21E6B69-B1B3-DA4B-A45C-F226218A80C1}" destId="{19D15E05-F707-744C-A582-9F4F01C412A0}" srcOrd="1" destOrd="0" parTransId="{9EB0B38A-10EB-8740-8BD5-2DD478D44BD2}" sibTransId="{BA70054C-181C-C444-860C-E56FF8FDB943}"/>
    <dgm:cxn modelId="{CB643DFF-182A-0640-A796-47A9AF09BB82}" srcId="{2534701D-C2CA-C643-BCB6-038ECBC95EE5}" destId="{3331C9C3-A3E0-E844-93A9-85162DDEA81F}" srcOrd="1" destOrd="0" parTransId="{D0E70172-08D2-3846-8ED7-79C7D6D200E9}" sibTransId="{C9890F0C-6A1A-DA48-86E1-FFDB0B69369A}"/>
    <dgm:cxn modelId="{511DA6FE-1E10-1B4E-BBCE-3E8D174D1D9D}" type="presParOf" srcId="{71C12176-0BE0-394D-8B10-9428F2E1FD53}" destId="{34EA8F72-15F5-1E46-A084-08EA25EB8DFE}" srcOrd="0" destOrd="0" presId="urn:microsoft.com/office/officeart/2005/8/layout/process3"/>
    <dgm:cxn modelId="{BF73EE78-08A9-AE46-8696-1EDA28DF9CBB}" type="presParOf" srcId="{34EA8F72-15F5-1E46-A084-08EA25EB8DFE}" destId="{642B3EE3-DA19-C448-B5F8-17E1DFD8B4E0}" srcOrd="0" destOrd="0" presId="urn:microsoft.com/office/officeart/2005/8/layout/process3"/>
    <dgm:cxn modelId="{70EED3AB-E051-B248-8BD1-46DEB62D20B7}" type="presParOf" srcId="{34EA8F72-15F5-1E46-A084-08EA25EB8DFE}" destId="{04C0F2F3-2706-C049-B222-75B618633681}" srcOrd="1" destOrd="0" presId="urn:microsoft.com/office/officeart/2005/8/layout/process3"/>
    <dgm:cxn modelId="{AA5253FE-4EC6-C642-A31E-FB10AFE0A45E}" type="presParOf" srcId="{34EA8F72-15F5-1E46-A084-08EA25EB8DFE}" destId="{FFF8F78F-05ED-344D-9899-FDB018ECB087}" srcOrd="2" destOrd="0" presId="urn:microsoft.com/office/officeart/2005/8/layout/process3"/>
    <dgm:cxn modelId="{BFEA86BB-7282-AF4D-B22B-C201A06D8EEC}" type="presParOf" srcId="{71C12176-0BE0-394D-8B10-9428F2E1FD53}" destId="{044A8E2D-9E16-F046-AE2F-84A25F0BFC08}" srcOrd="1" destOrd="0" presId="urn:microsoft.com/office/officeart/2005/8/layout/process3"/>
    <dgm:cxn modelId="{C5DC5FBB-CB14-674B-8474-6E25B6136B2C}" type="presParOf" srcId="{044A8E2D-9E16-F046-AE2F-84A25F0BFC08}" destId="{69DD0AD2-F522-6547-A6A1-9837A7DA0DB7}" srcOrd="0" destOrd="0" presId="urn:microsoft.com/office/officeart/2005/8/layout/process3"/>
    <dgm:cxn modelId="{9DBAF968-8A37-6142-A034-20BC00755499}" type="presParOf" srcId="{71C12176-0BE0-394D-8B10-9428F2E1FD53}" destId="{166D52FB-0D53-1346-A45B-054602BC6208}" srcOrd="2" destOrd="0" presId="urn:microsoft.com/office/officeart/2005/8/layout/process3"/>
    <dgm:cxn modelId="{4647DA45-5AB2-2C41-B06D-828B9C924869}" type="presParOf" srcId="{166D52FB-0D53-1346-A45B-054602BC6208}" destId="{36A09110-16DD-8448-BF8E-34DB230DCDBE}" srcOrd="0" destOrd="0" presId="urn:microsoft.com/office/officeart/2005/8/layout/process3"/>
    <dgm:cxn modelId="{46C06C9D-3DC4-2444-BC4F-B0C7F1D4135F}" type="presParOf" srcId="{166D52FB-0D53-1346-A45B-054602BC6208}" destId="{AD728C03-5E6B-A34D-B0B1-8CEDEBDC3534}" srcOrd="1" destOrd="0" presId="urn:microsoft.com/office/officeart/2005/8/layout/process3"/>
    <dgm:cxn modelId="{A5927C83-41CE-4349-A457-78101FDAB564}" type="presParOf" srcId="{166D52FB-0D53-1346-A45B-054602BC6208}" destId="{BCFD6286-54B0-6D4A-A60E-1C61C16977D6}" srcOrd="2" destOrd="0" presId="urn:microsoft.com/office/officeart/2005/8/layout/process3"/>
    <dgm:cxn modelId="{89F51685-ED46-264F-9DF6-536A09CAE68A}" type="presParOf" srcId="{71C12176-0BE0-394D-8B10-9428F2E1FD53}" destId="{E0A503F3-5090-A54A-A675-3E5549DA7CC2}" srcOrd="3" destOrd="0" presId="urn:microsoft.com/office/officeart/2005/8/layout/process3"/>
    <dgm:cxn modelId="{C6CFF6FB-7769-4744-A23A-39D99996B1D1}" type="presParOf" srcId="{E0A503F3-5090-A54A-A675-3E5549DA7CC2}" destId="{D0B1241E-8B51-F849-A6C0-E11A94023583}" srcOrd="0" destOrd="0" presId="urn:microsoft.com/office/officeart/2005/8/layout/process3"/>
    <dgm:cxn modelId="{292E11A9-997F-304F-B96E-8D109360674B}" type="presParOf" srcId="{71C12176-0BE0-394D-8B10-9428F2E1FD53}" destId="{312FEF55-9FAC-E841-99FE-783CE2AFB627}" srcOrd="4" destOrd="0" presId="urn:microsoft.com/office/officeart/2005/8/layout/process3"/>
    <dgm:cxn modelId="{0CDDC9EB-7D63-D748-9158-8C2F788BA425}" type="presParOf" srcId="{312FEF55-9FAC-E841-99FE-783CE2AFB627}" destId="{53BDF578-FBC4-EF44-BAF2-557B7F154F19}" srcOrd="0" destOrd="0" presId="urn:microsoft.com/office/officeart/2005/8/layout/process3"/>
    <dgm:cxn modelId="{D7428980-6A3B-B740-B48A-B501EF85BBBB}" type="presParOf" srcId="{312FEF55-9FAC-E841-99FE-783CE2AFB627}" destId="{0032AFB8-E0B8-AD46-8519-AF07AAA05D3A}" srcOrd="1" destOrd="0" presId="urn:microsoft.com/office/officeart/2005/8/layout/process3"/>
    <dgm:cxn modelId="{4461B692-119D-C948-827C-5D33F3650655}" type="presParOf" srcId="{312FEF55-9FAC-E841-99FE-783CE2AFB627}" destId="{074B4B48-AF2A-2C43-85C6-F8321E8214EA}" srcOrd="2" destOrd="0" presId="urn:microsoft.com/office/officeart/2005/8/layout/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AD73FD-2064-CA48-B3FF-E604384BBBB3}" type="doc">
      <dgm:prSet loTypeId="urn:microsoft.com/office/officeart/2005/8/layout/process3" loCatId="" qsTypeId="urn:microsoft.com/office/officeart/2005/8/quickstyle/simple1" qsCatId="simple" csTypeId="urn:microsoft.com/office/officeart/2005/8/colors/colorful1" csCatId="colorful" phldr="1"/>
      <dgm:spPr/>
      <dgm:t>
        <a:bodyPr/>
        <a:lstStyle/>
        <a:p>
          <a:endParaRPr lang="en-US"/>
        </a:p>
      </dgm:t>
    </dgm:pt>
    <dgm:pt modelId="{843C503B-9F95-4640-A7BB-39A34115B1F8}">
      <dgm:prSet phldrT="[Text]"/>
      <dgm:spPr/>
      <dgm:t>
        <a:bodyPr/>
        <a:lstStyle/>
        <a:p>
          <a:r>
            <a:rPr lang="en-US" dirty="0"/>
            <a:t>Drafted Survey</a:t>
          </a:r>
        </a:p>
      </dgm:t>
    </dgm:pt>
    <dgm:pt modelId="{92397562-A214-7149-B2D2-0143C6CDBFB3}" type="parTrans" cxnId="{328CB41F-84AE-7240-A039-D6476E067850}">
      <dgm:prSet/>
      <dgm:spPr/>
      <dgm:t>
        <a:bodyPr/>
        <a:lstStyle/>
        <a:p>
          <a:endParaRPr lang="en-US"/>
        </a:p>
      </dgm:t>
    </dgm:pt>
    <dgm:pt modelId="{C8BFCDFD-3884-BD4B-B7C3-9EA46ADC90D1}" type="sibTrans" cxnId="{328CB41F-84AE-7240-A039-D6476E067850}">
      <dgm:prSet/>
      <dgm:spPr/>
      <dgm:t>
        <a:bodyPr/>
        <a:lstStyle/>
        <a:p>
          <a:endParaRPr lang="en-US"/>
        </a:p>
      </dgm:t>
    </dgm:pt>
    <dgm:pt modelId="{FF1C645B-0B1A-7D49-86F2-22AE0E018E74}">
      <dgm:prSet phldrT="[Text]"/>
      <dgm:spPr/>
      <dgm:t>
        <a:bodyPr/>
        <a:lstStyle/>
        <a:p>
          <a:pPr rtl="0"/>
          <a:r>
            <a:rPr lang="en-US" dirty="0"/>
            <a:t>Sections in survey:</a:t>
          </a:r>
        </a:p>
      </dgm:t>
    </dgm:pt>
    <dgm:pt modelId="{695264E1-ABB2-E146-A653-915E2D001470}" type="parTrans" cxnId="{B8DC92B7-6D83-D047-8515-F81AF9EAC1B4}">
      <dgm:prSet/>
      <dgm:spPr/>
      <dgm:t>
        <a:bodyPr/>
        <a:lstStyle/>
        <a:p>
          <a:endParaRPr lang="en-US"/>
        </a:p>
      </dgm:t>
    </dgm:pt>
    <dgm:pt modelId="{0D465EC8-5012-9A49-8661-620EAEDCB9FD}" type="sibTrans" cxnId="{B8DC92B7-6D83-D047-8515-F81AF9EAC1B4}">
      <dgm:prSet/>
      <dgm:spPr/>
      <dgm:t>
        <a:bodyPr/>
        <a:lstStyle/>
        <a:p>
          <a:endParaRPr lang="en-US"/>
        </a:p>
      </dgm:t>
    </dgm:pt>
    <dgm:pt modelId="{BCF9EEF2-67B7-2B48-A3E4-AA6F9124B899}">
      <dgm:prSet phldrT="[Text]"/>
      <dgm:spPr/>
      <dgm:t>
        <a:bodyPr/>
        <a:lstStyle/>
        <a:p>
          <a:r>
            <a:rPr lang="en-US" dirty="0"/>
            <a:t>Share with providers</a:t>
          </a:r>
        </a:p>
      </dgm:t>
    </dgm:pt>
    <dgm:pt modelId="{DD38EB69-361A-7641-B24C-78F1D9744BB7}" type="parTrans" cxnId="{B9089672-D517-3D46-8595-008CB4152E75}">
      <dgm:prSet/>
      <dgm:spPr/>
      <dgm:t>
        <a:bodyPr/>
        <a:lstStyle/>
        <a:p>
          <a:endParaRPr lang="en-US"/>
        </a:p>
      </dgm:t>
    </dgm:pt>
    <dgm:pt modelId="{1985DFF3-0C1A-5E4F-B054-7323445ECCD5}" type="sibTrans" cxnId="{B9089672-D517-3D46-8595-008CB4152E75}">
      <dgm:prSet/>
      <dgm:spPr/>
      <dgm:t>
        <a:bodyPr/>
        <a:lstStyle/>
        <a:p>
          <a:endParaRPr lang="en-US"/>
        </a:p>
      </dgm:t>
    </dgm:pt>
    <dgm:pt modelId="{1AC3E801-83F0-2544-8F7C-D61F08EF590A}">
      <dgm:prSet phldrT="[Text]"/>
      <dgm:spPr/>
      <dgm:t>
        <a:bodyPr/>
        <a:lstStyle/>
        <a:p>
          <a:pPr rtl="0"/>
          <a:r>
            <a:rPr lang="en-US" dirty="0"/>
            <a:t>Will share survey with provider network</a:t>
          </a:r>
        </a:p>
      </dgm:t>
    </dgm:pt>
    <dgm:pt modelId="{78AF03A4-818C-794F-9516-E504DF951107}" type="parTrans" cxnId="{C472676B-BA55-7543-B737-A74CE6F2EF29}">
      <dgm:prSet/>
      <dgm:spPr/>
      <dgm:t>
        <a:bodyPr/>
        <a:lstStyle/>
        <a:p>
          <a:endParaRPr lang="en-US"/>
        </a:p>
      </dgm:t>
    </dgm:pt>
    <dgm:pt modelId="{501C7447-7C05-A540-9BF8-1334518E184C}" type="sibTrans" cxnId="{C472676B-BA55-7543-B737-A74CE6F2EF29}">
      <dgm:prSet/>
      <dgm:spPr/>
      <dgm:t>
        <a:bodyPr/>
        <a:lstStyle/>
        <a:p>
          <a:endParaRPr lang="en-US"/>
        </a:p>
      </dgm:t>
    </dgm:pt>
    <dgm:pt modelId="{2C77AC3B-6471-6A41-BCA5-5311F29E18A3}">
      <dgm:prSet phldrT="[Text]"/>
      <dgm:spPr/>
      <dgm:t>
        <a:bodyPr/>
        <a:lstStyle/>
        <a:p>
          <a:r>
            <a:rPr lang="en-US" dirty="0"/>
            <a:t>Analyze results</a:t>
          </a:r>
        </a:p>
      </dgm:t>
    </dgm:pt>
    <dgm:pt modelId="{841AD3AA-8105-204A-8CDD-F06F293963E2}" type="parTrans" cxnId="{2E53AF52-5E32-354A-9ACA-C94084E5F781}">
      <dgm:prSet/>
      <dgm:spPr/>
      <dgm:t>
        <a:bodyPr/>
        <a:lstStyle/>
        <a:p>
          <a:endParaRPr lang="en-US"/>
        </a:p>
      </dgm:t>
    </dgm:pt>
    <dgm:pt modelId="{C6E6D8BA-1089-9147-B2A5-06DEB746F456}" type="sibTrans" cxnId="{2E53AF52-5E32-354A-9ACA-C94084E5F781}">
      <dgm:prSet/>
      <dgm:spPr/>
      <dgm:t>
        <a:bodyPr/>
        <a:lstStyle/>
        <a:p>
          <a:endParaRPr lang="en-US"/>
        </a:p>
      </dgm:t>
    </dgm:pt>
    <dgm:pt modelId="{45E51925-8831-0543-8828-C7FE265B5702}">
      <dgm:prSet phldrT="[Text]"/>
      <dgm:spPr/>
      <dgm:t>
        <a:bodyPr/>
        <a:lstStyle/>
        <a:p>
          <a:pPr rtl="0"/>
          <a:r>
            <a:rPr lang="en-US" dirty="0"/>
            <a:t>Homebase will review feedback from providers and summarize findings for the HMIS committee</a:t>
          </a:r>
        </a:p>
      </dgm:t>
    </dgm:pt>
    <dgm:pt modelId="{56F4F8B2-26F0-0F40-9AFF-39E8F07B610E}" type="parTrans" cxnId="{6E827DA3-63CD-BB4C-B2D9-9CD3590A3CEF}">
      <dgm:prSet/>
      <dgm:spPr/>
      <dgm:t>
        <a:bodyPr/>
        <a:lstStyle/>
        <a:p>
          <a:endParaRPr lang="en-US"/>
        </a:p>
      </dgm:t>
    </dgm:pt>
    <dgm:pt modelId="{5DA7EF6B-383E-3140-874F-F102FE654A48}" type="sibTrans" cxnId="{6E827DA3-63CD-BB4C-B2D9-9CD3590A3CEF}">
      <dgm:prSet/>
      <dgm:spPr/>
      <dgm:t>
        <a:bodyPr/>
        <a:lstStyle/>
        <a:p>
          <a:endParaRPr lang="en-US"/>
        </a:p>
      </dgm:t>
    </dgm:pt>
    <dgm:pt modelId="{C6433535-348B-0E41-A3F5-DF7E98E2CE11}">
      <dgm:prSet phldrT="[Text]"/>
      <dgm:spPr/>
      <dgm:t>
        <a:bodyPr/>
        <a:lstStyle/>
        <a:p>
          <a:pPr rtl="0"/>
          <a:r>
            <a:rPr lang="en-US" dirty="0"/>
            <a:t>Staff and experience info</a:t>
          </a:r>
        </a:p>
      </dgm:t>
    </dgm:pt>
    <dgm:pt modelId="{330410CA-17D0-454C-9888-A7591B0E1D64}" type="parTrans" cxnId="{F2FE15DB-07B1-204B-AA14-A411963F35C7}">
      <dgm:prSet/>
      <dgm:spPr/>
      <dgm:t>
        <a:bodyPr/>
        <a:lstStyle/>
        <a:p>
          <a:endParaRPr lang="en-US"/>
        </a:p>
      </dgm:t>
    </dgm:pt>
    <dgm:pt modelId="{6E6155A5-F574-804C-89D3-CD4EC9268516}" type="sibTrans" cxnId="{F2FE15DB-07B1-204B-AA14-A411963F35C7}">
      <dgm:prSet/>
      <dgm:spPr/>
      <dgm:t>
        <a:bodyPr/>
        <a:lstStyle/>
        <a:p>
          <a:endParaRPr lang="en-US"/>
        </a:p>
      </dgm:t>
    </dgm:pt>
    <dgm:pt modelId="{19EA19EC-1325-CB42-B861-D812F21E1495}">
      <dgm:prSet phldrT="[Text]"/>
      <dgm:spPr/>
      <dgm:t>
        <a:bodyPr/>
        <a:lstStyle/>
        <a:p>
          <a:pPr rtl="0"/>
          <a:r>
            <a:rPr lang="en-US" dirty="0"/>
            <a:t>Experience with Existing Trainings</a:t>
          </a:r>
        </a:p>
      </dgm:t>
    </dgm:pt>
    <dgm:pt modelId="{F9BBCE7A-914F-FD4F-9D9B-5B2D59D2F11A}" type="parTrans" cxnId="{4F265AF7-FF08-3F4B-A694-7EEA26A5D1DB}">
      <dgm:prSet/>
      <dgm:spPr/>
      <dgm:t>
        <a:bodyPr/>
        <a:lstStyle/>
        <a:p>
          <a:endParaRPr lang="en-US"/>
        </a:p>
      </dgm:t>
    </dgm:pt>
    <dgm:pt modelId="{B2C6233A-D9A8-F14B-A6CA-27B636052323}" type="sibTrans" cxnId="{4F265AF7-FF08-3F4B-A694-7EEA26A5D1DB}">
      <dgm:prSet/>
      <dgm:spPr/>
      <dgm:t>
        <a:bodyPr/>
        <a:lstStyle/>
        <a:p>
          <a:endParaRPr lang="en-US"/>
        </a:p>
      </dgm:t>
    </dgm:pt>
    <dgm:pt modelId="{890FB2F3-BB60-AA4C-B42E-9F15E9AB61C8}">
      <dgm:prSet phldrT="[Text]"/>
      <dgm:spPr/>
      <dgm:t>
        <a:bodyPr/>
        <a:lstStyle/>
        <a:p>
          <a:pPr rtl="0"/>
          <a:r>
            <a:rPr lang="en-US" dirty="0"/>
            <a:t>Knowledge Check</a:t>
          </a:r>
        </a:p>
      </dgm:t>
    </dgm:pt>
    <dgm:pt modelId="{4FA9D8AA-FD6B-9F47-99D8-33E4671015AF}" type="parTrans" cxnId="{9B573AC8-AE13-0F48-A6AE-EECA03C1F8FB}">
      <dgm:prSet/>
      <dgm:spPr/>
      <dgm:t>
        <a:bodyPr/>
        <a:lstStyle/>
        <a:p>
          <a:endParaRPr lang="en-US"/>
        </a:p>
      </dgm:t>
    </dgm:pt>
    <dgm:pt modelId="{C12039D3-4436-CA4A-BA4C-F69DFEC904DA}" type="sibTrans" cxnId="{9B573AC8-AE13-0F48-A6AE-EECA03C1F8FB}">
      <dgm:prSet/>
      <dgm:spPr/>
      <dgm:t>
        <a:bodyPr/>
        <a:lstStyle/>
        <a:p>
          <a:endParaRPr lang="en-US"/>
        </a:p>
      </dgm:t>
    </dgm:pt>
    <dgm:pt modelId="{B8A188C1-FD78-8F42-B0AF-AD80C35BCF60}">
      <dgm:prSet phldrT="[Text]"/>
      <dgm:spPr/>
      <dgm:t>
        <a:bodyPr/>
        <a:lstStyle/>
        <a:p>
          <a:pPr rtl="0"/>
          <a:r>
            <a:rPr lang="en-US" dirty="0"/>
            <a:t>Barriers to Training Access</a:t>
          </a:r>
        </a:p>
      </dgm:t>
    </dgm:pt>
    <dgm:pt modelId="{350F9443-A721-7143-8E32-48767ADDC061}" type="parTrans" cxnId="{12158CEC-C7AD-C44E-92D9-1BA0FB0FF122}">
      <dgm:prSet/>
      <dgm:spPr/>
      <dgm:t>
        <a:bodyPr/>
        <a:lstStyle/>
        <a:p>
          <a:endParaRPr lang="en-US"/>
        </a:p>
      </dgm:t>
    </dgm:pt>
    <dgm:pt modelId="{3F358528-B63D-5E40-9130-0FC65ED85417}" type="sibTrans" cxnId="{12158CEC-C7AD-C44E-92D9-1BA0FB0FF122}">
      <dgm:prSet/>
      <dgm:spPr/>
      <dgm:t>
        <a:bodyPr/>
        <a:lstStyle/>
        <a:p>
          <a:endParaRPr lang="en-US"/>
        </a:p>
      </dgm:t>
    </dgm:pt>
    <dgm:pt modelId="{7314D551-D39D-B14E-896D-42EC38EE51DC}">
      <dgm:prSet phldrT="[Text]"/>
      <dgm:spPr/>
      <dgm:t>
        <a:bodyPr/>
        <a:lstStyle/>
        <a:p>
          <a:pPr rtl="0"/>
          <a:r>
            <a:rPr lang="en-US" dirty="0"/>
            <a:t>Training Needs &amp; Preferences</a:t>
          </a:r>
        </a:p>
      </dgm:t>
    </dgm:pt>
    <dgm:pt modelId="{1C3AB0B7-C40A-514D-91C2-A569FFCC587D}" type="parTrans" cxnId="{789738AE-5084-3048-98D8-9E2A9406991C}">
      <dgm:prSet/>
      <dgm:spPr/>
      <dgm:t>
        <a:bodyPr/>
        <a:lstStyle/>
        <a:p>
          <a:endParaRPr lang="en-US"/>
        </a:p>
      </dgm:t>
    </dgm:pt>
    <dgm:pt modelId="{592A0308-C5B6-C848-8F66-B95B361539F3}" type="sibTrans" cxnId="{789738AE-5084-3048-98D8-9E2A9406991C}">
      <dgm:prSet/>
      <dgm:spPr/>
      <dgm:t>
        <a:bodyPr/>
        <a:lstStyle/>
        <a:p>
          <a:endParaRPr lang="en-US"/>
        </a:p>
      </dgm:t>
    </dgm:pt>
    <dgm:pt modelId="{53E43F04-1EE4-F249-AFCC-85E5516E80F7}">
      <dgm:prSet phldrT="[Text]"/>
      <dgm:spPr/>
      <dgm:t>
        <a:bodyPr/>
        <a:lstStyle/>
        <a:p>
          <a:pPr rtl="0"/>
          <a:r>
            <a:rPr lang="en-US" dirty="0"/>
            <a:t>To leverage HMIS space to raise awareness of survey</a:t>
          </a:r>
        </a:p>
      </dgm:t>
    </dgm:pt>
    <dgm:pt modelId="{3B959AF8-C9D6-BC41-91D1-7D2E6ED0571C}" type="parTrans" cxnId="{3152A410-2286-E748-B159-0D0434A194BA}">
      <dgm:prSet/>
      <dgm:spPr/>
      <dgm:t>
        <a:bodyPr/>
        <a:lstStyle/>
        <a:p>
          <a:endParaRPr lang="en-US"/>
        </a:p>
      </dgm:t>
    </dgm:pt>
    <dgm:pt modelId="{F1A98415-4613-8E41-AE27-35C77279B39F}" type="sibTrans" cxnId="{3152A410-2286-E748-B159-0D0434A194BA}">
      <dgm:prSet/>
      <dgm:spPr/>
      <dgm:t>
        <a:bodyPr/>
        <a:lstStyle/>
        <a:p>
          <a:endParaRPr lang="en-US"/>
        </a:p>
      </dgm:t>
    </dgm:pt>
    <dgm:pt modelId="{EA7BBED5-13ED-734C-B0E5-6FC852610B8D}">
      <dgm:prSet phldrT="[Text]"/>
      <dgm:spPr/>
      <dgm:t>
        <a:bodyPr/>
        <a:lstStyle/>
        <a:p>
          <a:pPr rtl="0"/>
          <a:r>
            <a:rPr lang="en-US" dirty="0"/>
            <a:t>To release survey May 1</a:t>
          </a:r>
          <a:r>
            <a:rPr lang="en-US" baseline="30000" dirty="0"/>
            <a:t>st</a:t>
          </a:r>
          <a:r>
            <a:rPr lang="en-US" dirty="0"/>
            <a:t> (TBD) and close May 31</a:t>
          </a:r>
          <a:r>
            <a:rPr lang="en-US" baseline="30000" dirty="0"/>
            <a:t>st</a:t>
          </a:r>
          <a:r>
            <a:rPr lang="en-US" dirty="0"/>
            <a:t> (TBD)</a:t>
          </a:r>
        </a:p>
      </dgm:t>
    </dgm:pt>
    <dgm:pt modelId="{A3CEF285-E6D3-7241-B87F-27B3C991B5F9}" type="parTrans" cxnId="{88BE9559-22F3-E743-880F-CF6718C4786C}">
      <dgm:prSet/>
      <dgm:spPr/>
      <dgm:t>
        <a:bodyPr/>
        <a:lstStyle/>
        <a:p>
          <a:endParaRPr lang="en-US"/>
        </a:p>
      </dgm:t>
    </dgm:pt>
    <dgm:pt modelId="{3865274E-AC42-214D-B92E-0B8398F14F47}" type="sibTrans" cxnId="{88BE9559-22F3-E743-880F-CF6718C4786C}">
      <dgm:prSet/>
      <dgm:spPr/>
      <dgm:t>
        <a:bodyPr/>
        <a:lstStyle/>
        <a:p>
          <a:endParaRPr lang="en-US"/>
        </a:p>
      </dgm:t>
    </dgm:pt>
    <dgm:pt modelId="{D3DE2415-469C-9241-B5C5-7930B776E85D}">
      <dgm:prSet phldrT="[Text]"/>
      <dgm:spPr/>
      <dgm:t>
        <a:bodyPr/>
        <a:lstStyle/>
        <a:p>
          <a:pPr rtl="0"/>
          <a:r>
            <a:rPr lang="en-US" dirty="0"/>
            <a:t>HMIS committee will make recommendations on training to HMIS liaison</a:t>
          </a:r>
        </a:p>
      </dgm:t>
    </dgm:pt>
    <dgm:pt modelId="{58946D5A-C6FB-2441-A13F-0494742F63E0}" type="parTrans" cxnId="{B6E66DC3-3511-9A4B-AC72-998EB1998A81}">
      <dgm:prSet/>
      <dgm:spPr/>
      <dgm:t>
        <a:bodyPr/>
        <a:lstStyle/>
        <a:p>
          <a:endParaRPr lang="en-US"/>
        </a:p>
      </dgm:t>
    </dgm:pt>
    <dgm:pt modelId="{A9DED73B-9D9F-F746-8AE1-D1BB0FE6F1E5}" type="sibTrans" cxnId="{B6E66DC3-3511-9A4B-AC72-998EB1998A81}">
      <dgm:prSet/>
      <dgm:spPr/>
      <dgm:t>
        <a:bodyPr/>
        <a:lstStyle/>
        <a:p>
          <a:endParaRPr lang="en-US"/>
        </a:p>
      </dgm:t>
    </dgm:pt>
    <dgm:pt modelId="{F9ED85BD-D6F6-AB4C-A5ED-053668AE6CDA}" type="pres">
      <dgm:prSet presAssocID="{D4AD73FD-2064-CA48-B3FF-E604384BBBB3}" presName="linearFlow" presStyleCnt="0">
        <dgm:presLayoutVars>
          <dgm:dir/>
          <dgm:animLvl val="lvl"/>
          <dgm:resizeHandles val="exact"/>
        </dgm:presLayoutVars>
      </dgm:prSet>
      <dgm:spPr/>
    </dgm:pt>
    <dgm:pt modelId="{BE108A83-FB3D-364C-994F-A43B24BA3E48}" type="pres">
      <dgm:prSet presAssocID="{843C503B-9F95-4640-A7BB-39A34115B1F8}" presName="composite" presStyleCnt="0"/>
      <dgm:spPr/>
    </dgm:pt>
    <dgm:pt modelId="{D84BA0E9-7958-E64D-821A-99957D9E03FC}" type="pres">
      <dgm:prSet presAssocID="{843C503B-9F95-4640-A7BB-39A34115B1F8}" presName="parTx" presStyleLbl="node1" presStyleIdx="0" presStyleCnt="3">
        <dgm:presLayoutVars>
          <dgm:chMax val="0"/>
          <dgm:chPref val="0"/>
          <dgm:bulletEnabled val="1"/>
        </dgm:presLayoutVars>
      </dgm:prSet>
      <dgm:spPr/>
    </dgm:pt>
    <dgm:pt modelId="{8C3BE9E7-FC50-D245-9B06-0774FDF919FD}" type="pres">
      <dgm:prSet presAssocID="{843C503B-9F95-4640-A7BB-39A34115B1F8}" presName="parSh" presStyleLbl="node1" presStyleIdx="0" presStyleCnt="3"/>
      <dgm:spPr/>
    </dgm:pt>
    <dgm:pt modelId="{73F3EDEA-45E6-CE42-87C0-1CEC6F19ECFC}" type="pres">
      <dgm:prSet presAssocID="{843C503B-9F95-4640-A7BB-39A34115B1F8}" presName="desTx" presStyleLbl="fgAcc1" presStyleIdx="0" presStyleCnt="3">
        <dgm:presLayoutVars>
          <dgm:bulletEnabled val="1"/>
        </dgm:presLayoutVars>
      </dgm:prSet>
      <dgm:spPr/>
    </dgm:pt>
    <dgm:pt modelId="{44134029-D5C0-D14D-BB83-EE73ED4FF836}" type="pres">
      <dgm:prSet presAssocID="{C8BFCDFD-3884-BD4B-B7C3-9EA46ADC90D1}" presName="sibTrans" presStyleLbl="sibTrans2D1" presStyleIdx="0" presStyleCnt="2"/>
      <dgm:spPr/>
    </dgm:pt>
    <dgm:pt modelId="{5E6DB45A-6E3B-E441-8AE0-9A180B914469}" type="pres">
      <dgm:prSet presAssocID="{C8BFCDFD-3884-BD4B-B7C3-9EA46ADC90D1}" presName="connTx" presStyleLbl="sibTrans2D1" presStyleIdx="0" presStyleCnt="2"/>
      <dgm:spPr/>
    </dgm:pt>
    <dgm:pt modelId="{8A52C97F-84DD-004F-B560-EF3994879C6B}" type="pres">
      <dgm:prSet presAssocID="{BCF9EEF2-67B7-2B48-A3E4-AA6F9124B899}" presName="composite" presStyleCnt="0"/>
      <dgm:spPr/>
    </dgm:pt>
    <dgm:pt modelId="{C08EB7B5-29D6-1249-A056-857EC62A4CE6}" type="pres">
      <dgm:prSet presAssocID="{BCF9EEF2-67B7-2B48-A3E4-AA6F9124B899}" presName="parTx" presStyleLbl="node1" presStyleIdx="0" presStyleCnt="3">
        <dgm:presLayoutVars>
          <dgm:chMax val="0"/>
          <dgm:chPref val="0"/>
          <dgm:bulletEnabled val="1"/>
        </dgm:presLayoutVars>
      </dgm:prSet>
      <dgm:spPr/>
    </dgm:pt>
    <dgm:pt modelId="{E361BB9A-BFC0-B249-9EE4-B5A6F89DC47D}" type="pres">
      <dgm:prSet presAssocID="{BCF9EEF2-67B7-2B48-A3E4-AA6F9124B899}" presName="parSh" presStyleLbl="node1" presStyleIdx="1" presStyleCnt="3"/>
      <dgm:spPr/>
    </dgm:pt>
    <dgm:pt modelId="{BFD1AD1D-F789-F145-BF75-C38B25FC0D22}" type="pres">
      <dgm:prSet presAssocID="{BCF9EEF2-67B7-2B48-A3E4-AA6F9124B899}" presName="desTx" presStyleLbl="fgAcc1" presStyleIdx="1" presStyleCnt="3">
        <dgm:presLayoutVars>
          <dgm:bulletEnabled val="1"/>
        </dgm:presLayoutVars>
      </dgm:prSet>
      <dgm:spPr/>
    </dgm:pt>
    <dgm:pt modelId="{7728C672-EDA3-0B46-B0BF-FF879D191F73}" type="pres">
      <dgm:prSet presAssocID="{1985DFF3-0C1A-5E4F-B054-7323445ECCD5}" presName="sibTrans" presStyleLbl="sibTrans2D1" presStyleIdx="1" presStyleCnt="2"/>
      <dgm:spPr/>
    </dgm:pt>
    <dgm:pt modelId="{D055BC2E-FED9-E243-A74E-A4C954F7B8ED}" type="pres">
      <dgm:prSet presAssocID="{1985DFF3-0C1A-5E4F-B054-7323445ECCD5}" presName="connTx" presStyleLbl="sibTrans2D1" presStyleIdx="1" presStyleCnt="2"/>
      <dgm:spPr/>
    </dgm:pt>
    <dgm:pt modelId="{4EFBE2A4-7385-F647-A90F-38FB08F35DCA}" type="pres">
      <dgm:prSet presAssocID="{2C77AC3B-6471-6A41-BCA5-5311F29E18A3}" presName="composite" presStyleCnt="0"/>
      <dgm:spPr/>
    </dgm:pt>
    <dgm:pt modelId="{B15C9E23-4640-D346-8525-2EC5BCAE0630}" type="pres">
      <dgm:prSet presAssocID="{2C77AC3B-6471-6A41-BCA5-5311F29E18A3}" presName="parTx" presStyleLbl="node1" presStyleIdx="1" presStyleCnt="3">
        <dgm:presLayoutVars>
          <dgm:chMax val="0"/>
          <dgm:chPref val="0"/>
          <dgm:bulletEnabled val="1"/>
        </dgm:presLayoutVars>
      </dgm:prSet>
      <dgm:spPr/>
    </dgm:pt>
    <dgm:pt modelId="{99C63C1E-3633-FB42-B349-D2F90DA043FB}" type="pres">
      <dgm:prSet presAssocID="{2C77AC3B-6471-6A41-BCA5-5311F29E18A3}" presName="parSh" presStyleLbl="node1" presStyleIdx="2" presStyleCnt="3"/>
      <dgm:spPr/>
    </dgm:pt>
    <dgm:pt modelId="{149DBE3F-3E87-624B-9312-0CF39163302E}" type="pres">
      <dgm:prSet presAssocID="{2C77AC3B-6471-6A41-BCA5-5311F29E18A3}" presName="desTx" presStyleLbl="fgAcc1" presStyleIdx="2" presStyleCnt="3">
        <dgm:presLayoutVars>
          <dgm:bulletEnabled val="1"/>
        </dgm:presLayoutVars>
      </dgm:prSet>
      <dgm:spPr/>
    </dgm:pt>
  </dgm:ptLst>
  <dgm:cxnLst>
    <dgm:cxn modelId="{CA680D04-4093-894B-A273-58E864EB8FAA}" type="presOf" srcId="{BCF9EEF2-67B7-2B48-A3E4-AA6F9124B899}" destId="{E361BB9A-BFC0-B249-9EE4-B5A6F89DC47D}" srcOrd="1" destOrd="0" presId="urn:microsoft.com/office/officeart/2005/8/layout/process3"/>
    <dgm:cxn modelId="{8E447805-1D16-654E-BE09-6A9C53D94910}" type="presOf" srcId="{D4AD73FD-2064-CA48-B3FF-E604384BBBB3}" destId="{F9ED85BD-D6F6-AB4C-A5ED-053668AE6CDA}" srcOrd="0" destOrd="0" presId="urn:microsoft.com/office/officeart/2005/8/layout/process3"/>
    <dgm:cxn modelId="{1B05370C-09B5-AA41-AB51-B41748BA5E1C}" type="presOf" srcId="{C8BFCDFD-3884-BD4B-B7C3-9EA46ADC90D1}" destId="{5E6DB45A-6E3B-E441-8AE0-9A180B914469}" srcOrd="1" destOrd="0" presId="urn:microsoft.com/office/officeart/2005/8/layout/process3"/>
    <dgm:cxn modelId="{3152A410-2286-E748-B159-0D0434A194BA}" srcId="{BCF9EEF2-67B7-2B48-A3E4-AA6F9124B899}" destId="{53E43F04-1EE4-F249-AFCC-85E5516E80F7}" srcOrd="2" destOrd="0" parTransId="{3B959AF8-C9D6-BC41-91D1-7D2E6ED0571C}" sibTransId="{F1A98415-4613-8E41-AE27-35C77279B39F}"/>
    <dgm:cxn modelId="{0CAEF116-74D5-064F-921C-93A5A6E7B31C}" type="presOf" srcId="{EA7BBED5-13ED-734C-B0E5-6FC852610B8D}" destId="{BFD1AD1D-F789-F145-BF75-C38B25FC0D22}" srcOrd="0" destOrd="0" presId="urn:microsoft.com/office/officeart/2005/8/layout/process3"/>
    <dgm:cxn modelId="{328CB41F-84AE-7240-A039-D6476E067850}" srcId="{D4AD73FD-2064-CA48-B3FF-E604384BBBB3}" destId="{843C503B-9F95-4640-A7BB-39A34115B1F8}" srcOrd="0" destOrd="0" parTransId="{92397562-A214-7149-B2D2-0143C6CDBFB3}" sibTransId="{C8BFCDFD-3884-BD4B-B7C3-9EA46ADC90D1}"/>
    <dgm:cxn modelId="{12DE5A28-FCBA-8845-8D32-122A34D6E894}" type="presOf" srcId="{FF1C645B-0B1A-7D49-86F2-22AE0E018E74}" destId="{73F3EDEA-45E6-CE42-87C0-1CEC6F19ECFC}" srcOrd="0" destOrd="0" presId="urn:microsoft.com/office/officeart/2005/8/layout/process3"/>
    <dgm:cxn modelId="{669FBA2B-3AD0-C14E-A3C5-D19A605DC449}" type="presOf" srcId="{19EA19EC-1325-CB42-B861-D812F21E1495}" destId="{73F3EDEA-45E6-CE42-87C0-1CEC6F19ECFC}" srcOrd="0" destOrd="2" presId="urn:microsoft.com/office/officeart/2005/8/layout/process3"/>
    <dgm:cxn modelId="{EBC2FF51-BAA5-874B-BB6E-3AB817DCBCEB}" type="presOf" srcId="{D3DE2415-469C-9241-B5C5-7930B776E85D}" destId="{149DBE3F-3E87-624B-9312-0CF39163302E}" srcOrd="0" destOrd="1" presId="urn:microsoft.com/office/officeart/2005/8/layout/process3"/>
    <dgm:cxn modelId="{2E53AF52-5E32-354A-9ACA-C94084E5F781}" srcId="{D4AD73FD-2064-CA48-B3FF-E604384BBBB3}" destId="{2C77AC3B-6471-6A41-BCA5-5311F29E18A3}" srcOrd="2" destOrd="0" parTransId="{841AD3AA-8105-204A-8CDD-F06F293963E2}" sibTransId="{C6E6D8BA-1089-9147-B2A5-06DEB746F456}"/>
    <dgm:cxn modelId="{88BE9559-22F3-E743-880F-CF6718C4786C}" srcId="{BCF9EEF2-67B7-2B48-A3E4-AA6F9124B899}" destId="{EA7BBED5-13ED-734C-B0E5-6FC852610B8D}" srcOrd="0" destOrd="0" parTransId="{A3CEF285-E6D3-7241-B87F-27B3C991B5F9}" sibTransId="{3865274E-AC42-214D-B92E-0B8398F14F47}"/>
    <dgm:cxn modelId="{C472676B-BA55-7543-B737-A74CE6F2EF29}" srcId="{BCF9EEF2-67B7-2B48-A3E4-AA6F9124B899}" destId="{1AC3E801-83F0-2544-8F7C-D61F08EF590A}" srcOrd="1" destOrd="0" parTransId="{78AF03A4-818C-794F-9516-E504DF951107}" sibTransId="{501C7447-7C05-A540-9BF8-1334518E184C}"/>
    <dgm:cxn modelId="{B9089672-D517-3D46-8595-008CB4152E75}" srcId="{D4AD73FD-2064-CA48-B3FF-E604384BBBB3}" destId="{BCF9EEF2-67B7-2B48-A3E4-AA6F9124B899}" srcOrd="1" destOrd="0" parTransId="{DD38EB69-361A-7641-B24C-78F1D9744BB7}" sibTransId="{1985DFF3-0C1A-5E4F-B054-7323445ECCD5}"/>
    <dgm:cxn modelId="{52F04583-D125-4C45-B48F-0B5FCEF50636}" type="presOf" srcId="{1985DFF3-0C1A-5E4F-B054-7323445ECCD5}" destId="{D055BC2E-FED9-E243-A74E-A4C954F7B8ED}" srcOrd="1" destOrd="0" presId="urn:microsoft.com/office/officeart/2005/8/layout/process3"/>
    <dgm:cxn modelId="{E604D283-42D9-FA40-BA16-027E4555CC67}" type="presOf" srcId="{BCF9EEF2-67B7-2B48-A3E4-AA6F9124B899}" destId="{C08EB7B5-29D6-1249-A056-857EC62A4CE6}" srcOrd="0" destOrd="0" presId="urn:microsoft.com/office/officeart/2005/8/layout/process3"/>
    <dgm:cxn modelId="{8EB8D483-EE6C-0D43-96E1-834C83DDC58F}" type="presOf" srcId="{843C503B-9F95-4640-A7BB-39A34115B1F8}" destId="{8C3BE9E7-FC50-D245-9B06-0774FDF919FD}" srcOrd="1" destOrd="0" presId="urn:microsoft.com/office/officeart/2005/8/layout/process3"/>
    <dgm:cxn modelId="{04C4B589-1353-7D49-9CCD-5892CC023482}" type="presOf" srcId="{45E51925-8831-0543-8828-C7FE265B5702}" destId="{149DBE3F-3E87-624B-9312-0CF39163302E}" srcOrd="0" destOrd="0" presId="urn:microsoft.com/office/officeart/2005/8/layout/process3"/>
    <dgm:cxn modelId="{87666F9E-BC9D-4045-9630-28E73C86CC29}" type="presOf" srcId="{C8BFCDFD-3884-BD4B-B7C3-9EA46ADC90D1}" destId="{44134029-D5C0-D14D-BB83-EE73ED4FF836}" srcOrd="0" destOrd="0" presId="urn:microsoft.com/office/officeart/2005/8/layout/process3"/>
    <dgm:cxn modelId="{48606DA2-C870-574E-BA69-2CCEA74D1DB1}" type="presOf" srcId="{890FB2F3-BB60-AA4C-B42E-9F15E9AB61C8}" destId="{73F3EDEA-45E6-CE42-87C0-1CEC6F19ECFC}" srcOrd="0" destOrd="3" presId="urn:microsoft.com/office/officeart/2005/8/layout/process3"/>
    <dgm:cxn modelId="{6E827DA3-63CD-BB4C-B2D9-9CD3590A3CEF}" srcId="{2C77AC3B-6471-6A41-BCA5-5311F29E18A3}" destId="{45E51925-8831-0543-8828-C7FE265B5702}" srcOrd="0" destOrd="0" parTransId="{56F4F8B2-26F0-0F40-9AFF-39E8F07B610E}" sibTransId="{5DA7EF6B-383E-3140-874F-F102FE654A48}"/>
    <dgm:cxn modelId="{0E557AA6-3E60-3B40-9B28-73C92C210D6E}" type="presOf" srcId="{7314D551-D39D-B14E-896D-42EC38EE51DC}" destId="{73F3EDEA-45E6-CE42-87C0-1CEC6F19ECFC}" srcOrd="0" destOrd="5" presId="urn:microsoft.com/office/officeart/2005/8/layout/process3"/>
    <dgm:cxn modelId="{789738AE-5084-3048-98D8-9E2A9406991C}" srcId="{FF1C645B-0B1A-7D49-86F2-22AE0E018E74}" destId="{7314D551-D39D-B14E-896D-42EC38EE51DC}" srcOrd="4" destOrd="0" parTransId="{1C3AB0B7-C40A-514D-91C2-A569FFCC587D}" sibTransId="{592A0308-C5B6-C848-8F66-B95B361539F3}"/>
    <dgm:cxn modelId="{231300B0-2606-F447-AD5A-33DA6D18C439}" type="presOf" srcId="{2C77AC3B-6471-6A41-BCA5-5311F29E18A3}" destId="{99C63C1E-3633-FB42-B349-D2F90DA043FB}" srcOrd="1" destOrd="0" presId="urn:microsoft.com/office/officeart/2005/8/layout/process3"/>
    <dgm:cxn modelId="{252DB3B2-53FB-2741-B308-2A6925BEB912}" type="presOf" srcId="{1985DFF3-0C1A-5E4F-B054-7323445ECCD5}" destId="{7728C672-EDA3-0B46-B0BF-FF879D191F73}" srcOrd="0" destOrd="0" presId="urn:microsoft.com/office/officeart/2005/8/layout/process3"/>
    <dgm:cxn modelId="{6F5C3FB7-D161-7A4C-A7DF-FAAF21BB46D8}" type="presOf" srcId="{53E43F04-1EE4-F249-AFCC-85E5516E80F7}" destId="{BFD1AD1D-F789-F145-BF75-C38B25FC0D22}" srcOrd="0" destOrd="2" presId="urn:microsoft.com/office/officeart/2005/8/layout/process3"/>
    <dgm:cxn modelId="{B8DC92B7-6D83-D047-8515-F81AF9EAC1B4}" srcId="{843C503B-9F95-4640-A7BB-39A34115B1F8}" destId="{FF1C645B-0B1A-7D49-86F2-22AE0E018E74}" srcOrd="0" destOrd="0" parTransId="{695264E1-ABB2-E146-A653-915E2D001470}" sibTransId="{0D465EC8-5012-9A49-8661-620EAEDCB9FD}"/>
    <dgm:cxn modelId="{32242DBA-5829-5149-A3FF-F48F53EEA593}" type="presOf" srcId="{843C503B-9F95-4640-A7BB-39A34115B1F8}" destId="{D84BA0E9-7958-E64D-821A-99957D9E03FC}" srcOrd="0" destOrd="0" presId="urn:microsoft.com/office/officeart/2005/8/layout/process3"/>
    <dgm:cxn modelId="{2EEAFEC2-D3E3-824A-A63B-1286A92EF68A}" type="presOf" srcId="{2C77AC3B-6471-6A41-BCA5-5311F29E18A3}" destId="{B15C9E23-4640-D346-8525-2EC5BCAE0630}" srcOrd="0" destOrd="0" presId="urn:microsoft.com/office/officeart/2005/8/layout/process3"/>
    <dgm:cxn modelId="{B6E66DC3-3511-9A4B-AC72-998EB1998A81}" srcId="{2C77AC3B-6471-6A41-BCA5-5311F29E18A3}" destId="{D3DE2415-469C-9241-B5C5-7930B776E85D}" srcOrd="1" destOrd="0" parTransId="{58946D5A-C6FB-2441-A13F-0494742F63E0}" sibTransId="{A9DED73B-9D9F-F746-8AE1-D1BB0FE6F1E5}"/>
    <dgm:cxn modelId="{9B38D6C5-9FAA-B541-8C96-E487FFE68FE6}" type="presOf" srcId="{C6433535-348B-0E41-A3F5-DF7E98E2CE11}" destId="{73F3EDEA-45E6-CE42-87C0-1CEC6F19ECFC}" srcOrd="0" destOrd="1" presId="urn:microsoft.com/office/officeart/2005/8/layout/process3"/>
    <dgm:cxn modelId="{9B573AC8-AE13-0F48-A6AE-EECA03C1F8FB}" srcId="{FF1C645B-0B1A-7D49-86F2-22AE0E018E74}" destId="{890FB2F3-BB60-AA4C-B42E-9F15E9AB61C8}" srcOrd="2" destOrd="0" parTransId="{4FA9D8AA-FD6B-9F47-99D8-33E4671015AF}" sibTransId="{C12039D3-4436-CA4A-BA4C-F69DFEC904DA}"/>
    <dgm:cxn modelId="{5FFECBD3-29E1-1245-B311-E59E26CF2F69}" type="presOf" srcId="{1AC3E801-83F0-2544-8F7C-D61F08EF590A}" destId="{BFD1AD1D-F789-F145-BF75-C38B25FC0D22}" srcOrd="0" destOrd="1" presId="urn:microsoft.com/office/officeart/2005/8/layout/process3"/>
    <dgm:cxn modelId="{F2FE15DB-07B1-204B-AA14-A411963F35C7}" srcId="{FF1C645B-0B1A-7D49-86F2-22AE0E018E74}" destId="{C6433535-348B-0E41-A3F5-DF7E98E2CE11}" srcOrd="0" destOrd="0" parTransId="{330410CA-17D0-454C-9888-A7591B0E1D64}" sibTransId="{6E6155A5-F574-804C-89D3-CD4EC9268516}"/>
    <dgm:cxn modelId="{EE45D6DE-18E9-EA4F-9580-3337F98204CD}" type="presOf" srcId="{B8A188C1-FD78-8F42-B0AF-AD80C35BCF60}" destId="{73F3EDEA-45E6-CE42-87C0-1CEC6F19ECFC}" srcOrd="0" destOrd="4" presId="urn:microsoft.com/office/officeart/2005/8/layout/process3"/>
    <dgm:cxn modelId="{12158CEC-C7AD-C44E-92D9-1BA0FB0FF122}" srcId="{FF1C645B-0B1A-7D49-86F2-22AE0E018E74}" destId="{B8A188C1-FD78-8F42-B0AF-AD80C35BCF60}" srcOrd="3" destOrd="0" parTransId="{350F9443-A721-7143-8E32-48767ADDC061}" sibTransId="{3F358528-B63D-5E40-9130-0FC65ED85417}"/>
    <dgm:cxn modelId="{4F265AF7-FF08-3F4B-A694-7EEA26A5D1DB}" srcId="{FF1C645B-0B1A-7D49-86F2-22AE0E018E74}" destId="{19EA19EC-1325-CB42-B861-D812F21E1495}" srcOrd="1" destOrd="0" parTransId="{F9BBCE7A-914F-FD4F-9D9B-5B2D59D2F11A}" sibTransId="{B2C6233A-D9A8-F14B-A6CA-27B636052323}"/>
    <dgm:cxn modelId="{5F6554E3-E565-D34D-8827-0F54BFCCA4E9}" type="presParOf" srcId="{F9ED85BD-D6F6-AB4C-A5ED-053668AE6CDA}" destId="{BE108A83-FB3D-364C-994F-A43B24BA3E48}" srcOrd="0" destOrd="0" presId="urn:microsoft.com/office/officeart/2005/8/layout/process3"/>
    <dgm:cxn modelId="{53E03724-7D0C-AB4D-A585-D872D80D77F6}" type="presParOf" srcId="{BE108A83-FB3D-364C-994F-A43B24BA3E48}" destId="{D84BA0E9-7958-E64D-821A-99957D9E03FC}" srcOrd="0" destOrd="0" presId="urn:microsoft.com/office/officeart/2005/8/layout/process3"/>
    <dgm:cxn modelId="{73D97321-7A4E-EE47-8293-DE5F860E8838}" type="presParOf" srcId="{BE108A83-FB3D-364C-994F-A43B24BA3E48}" destId="{8C3BE9E7-FC50-D245-9B06-0774FDF919FD}" srcOrd="1" destOrd="0" presId="urn:microsoft.com/office/officeart/2005/8/layout/process3"/>
    <dgm:cxn modelId="{D9E73A62-BC93-CD48-ADC6-6515F1651CBD}" type="presParOf" srcId="{BE108A83-FB3D-364C-994F-A43B24BA3E48}" destId="{73F3EDEA-45E6-CE42-87C0-1CEC6F19ECFC}" srcOrd="2" destOrd="0" presId="urn:microsoft.com/office/officeart/2005/8/layout/process3"/>
    <dgm:cxn modelId="{F9B0C02B-8222-C847-BA93-B093F3EC9D32}" type="presParOf" srcId="{F9ED85BD-D6F6-AB4C-A5ED-053668AE6CDA}" destId="{44134029-D5C0-D14D-BB83-EE73ED4FF836}" srcOrd="1" destOrd="0" presId="urn:microsoft.com/office/officeart/2005/8/layout/process3"/>
    <dgm:cxn modelId="{D441AA12-8641-6449-9327-9A3DF58A31B7}" type="presParOf" srcId="{44134029-D5C0-D14D-BB83-EE73ED4FF836}" destId="{5E6DB45A-6E3B-E441-8AE0-9A180B914469}" srcOrd="0" destOrd="0" presId="urn:microsoft.com/office/officeart/2005/8/layout/process3"/>
    <dgm:cxn modelId="{1728F641-76C0-224B-8BD4-847001869DD1}" type="presParOf" srcId="{F9ED85BD-D6F6-AB4C-A5ED-053668AE6CDA}" destId="{8A52C97F-84DD-004F-B560-EF3994879C6B}" srcOrd="2" destOrd="0" presId="urn:microsoft.com/office/officeart/2005/8/layout/process3"/>
    <dgm:cxn modelId="{C1CE5A11-7F03-E24C-A2F5-9D9EBFC5FF47}" type="presParOf" srcId="{8A52C97F-84DD-004F-B560-EF3994879C6B}" destId="{C08EB7B5-29D6-1249-A056-857EC62A4CE6}" srcOrd="0" destOrd="0" presId="urn:microsoft.com/office/officeart/2005/8/layout/process3"/>
    <dgm:cxn modelId="{53700CC9-1A0B-3F49-81D7-16B367C00FB6}" type="presParOf" srcId="{8A52C97F-84DD-004F-B560-EF3994879C6B}" destId="{E361BB9A-BFC0-B249-9EE4-B5A6F89DC47D}" srcOrd="1" destOrd="0" presId="urn:microsoft.com/office/officeart/2005/8/layout/process3"/>
    <dgm:cxn modelId="{CFD4214B-83E8-4A4D-9E4B-0469E0B12662}" type="presParOf" srcId="{8A52C97F-84DD-004F-B560-EF3994879C6B}" destId="{BFD1AD1D-F789-F145-BF75-C38B25FC0D22}" srcOrd="2" destOrd="0" presId="urn:microsoft.com/office/officeart/2005/8/layout/process3"/>
    <dgm:cxn modelId="{4AACB7EF-CCA5-FC44-867B-0C0653DBDF3C}" type="presParOf" srcId="{F9ED85BD-D6F6-AB4C-A5ED-053668AE6CDA}" destId="{7728C672-EDA3-0B46-B0BF-FF879D191F73}" srcOrd="3" destOrd="0" presId="urn:microsoft.com/office/officeart/2005/8/layout/process3"/>
    <dgm:cxn modelId="{5A50CA7F-2884-3846-8979-7FA18036B750}" type="presParOf" srcId="{7728C672-EDA3-0B46-B0BF-FF879D191F73}" destId="{D055BC2E-FED9-E243-A74E-A4C954F7B8ED}" srcOrd="0" destOrd="0" presId="urn:microsoft.com/office/officeart/2005/8/layout/process3"/>
    <dgm:cxn modelId="{88901ACC-10F0-8441-9A9F-82D8CBAF11AC}" type="presParOf" srcId="{F9ED85BD-D6F6-AB4C-A5ED-053668AE6CDA}" destId="{4EFBE2A4-7385-F647-A90F-38FB08F35DCA}" srcOrd="4" destOrd="0" presId="urn:microsoft.com/office/officeart/2005/8/layout/process3"/>
    <dgm:cxn modelId="{6CF93CF2-D7A8-814C-869E-3E47B02A573F}" type="presParOf" srcId="{4EFBE2A4-7385-F647-A90F-38FB08F35DCA}" destId="{B15C9E23-4640-D346-8525-2EC5BCAE0630}" srcOrd="0" destOrd="0" presId="urn:microsoft.com/office/officeart/2005/8/layout/process3"/>
    <dgm:cxn modelId="{091AB4D0-9D8C-614F-882C-8DD14EF7F52C}" type="presParOf" srcId="{4EFBE2A4-7385-F647-A90F-38FB08F35DCA}" destId="{99C63C1E-3633-FB42-B349-D2F90DA043FB}" srcOrd="1" destOrd="0" presId="urn:microsoft.com/office/officeart/2005/8/layout/process3"/>
    <dgm:cxn modelId="{29A65234-190A-434E-A0F9-3768CFD71BA4}" type="presParOf" srcId="{4EFBE2A4-7385-F647-A90F-38FB08F35DCA}" destId="{149DBE3F-3E87-624B-9312-0CF39163302E}" srcOrd="2" destOrd="0" presId="urn:microsoft.com/office/officeart/2005/8/layout/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E14893-40BF-41EC-8C05-F86EF03F7906}" type="doc">
      <dgm:prSet loTypeId="urn:microsoft.com/office/officeart/2005/8/layout/hList1" loCatId="list" qsTypeId="urn:microsoft.com/office/officeart/2005/8/quickstyle/simple4" qsCatId="simple" csTypeId="urn:microsoft.com/office/officeart/2005/8/colors/colorful1" csCatId="colorful" phldr="1"/>
      <dgm:spPr/>
      <dgm:t>
        <a:bodyPr/>
        <a:lstStyle/>
        <a:p>
          <a:endParaRPr lang="en-US"/>
        </a:p>
      </dgm:t>
    </dgm:pt>
    <dgm:pt modelId="{7CB5C7BF-74CE-45D0-B699-78D790BA41DE}">
      <dgm:prSet/>
      <dgm:spPr/>
      <dgm:t>
        <a:bodyPr/>
        <a:lstStyle/>
        <a:p>
          <a:pPr algn="l"/>
          <a:r>
            <a:rPr lang="en-US" b="1" dirty="0"/>
            <a:t>Background: </a:t>
          </a:r>
          <a:r>
            <a:rPr lang="en-US" dirty="0"/>
            <a:t>The Leadership Board is exploring ways to streamline the CoC Committee structure to strengthen impact, reduce inefficiencies, and ensure committees are focused on meaningful, high-priority work.</a:t>
          </a:r>
        </a:p>
      </dgm:t>
    </dgm:pt>
    <dgm:pt modelId="{7123D88D-AD3B-48DB-92B2-7DF8FB0D41CB}" type="parTrans" cxnId="{9435158A-AF39-409B-9722-2C8C16379046}">
      <dgm:prSet/>
      <dgm:spPr/>
      <dgm:t>
        <a:bodyPr/>
        <a:lstStyle/>
        <a:p>
          <a:endParaRPr lang="en-US"/>
        </a:p>
      </dgm:t>
    </dgm:pt>
    <dgm:pt modelId="{4CA1D529-9E26-40B5-96F9-0A3C0E06DA07}" type="sibTrans" cxnId="{9435158A-AF39-409B-9722-2C8C16379046}">
      <dgm:prSet/>
      <dgm:spPr/>
      <dgm:t>
        <a:bodyPr/>
        <a:lstStyle/>
        <a:p>
          <a:endParaRPr lang="en-US"/>
        </a:p>
      </dgm:t>
    </dgm:pt>
    <dgm:pt modelId="{32DF3C07-519B-4776-B648-F3CD415F91EE}">
      <dgm:prSet/>
      <dgm:spPr/>
      <dgm:t>
        <a:bodyPr/>
        <a:lstStyle/>
        <a:p>
          <a:r>
            <a:rPr lang="en-US"/>
            <a:t>Concerns include:</a:t>
          </a:r>
        </a:p>
      </dgm:t>
    </dgm:pt>
    <dgm:pt modelId="{66052688-82C4-4FFA-998D-FAB321D22519}" type="parTrans" cxnId="{88AE4198-15F7-4529-AAE7-DE9BCF275B10}">
      <dgm:prSet/>
      <dgm:spPr/>
      <dgm:t>
        <a:bodyPr/>
        <a:lstStyle/>
        <a:p>
          <a:endParaRPr lang="en-US"/>
        </a:p>
      </dgm:t>
    </dgm:pt>
    <dgm:pt modelId="{43E2EF71-F808-420F-8CD9-35B614B99439}" type="sibTrans" cxnId="{88AE4198-15F7-4529-AAE7-DE9BCF275B10}">
      <dgm:prSet/>
      <dgm:spPr/>
      <dgm:t>
        <a:bodyPr/>
        <a:lstStyle/>
        <a:p>
          <a:endParaRPr lang="en-US"/>
        </a:p>
      </dgm:t>
    </dgm:pt>
    <dgm:pt modelId="{C6A05329-12D5-42C7-AB00-98675C0CDC47}">
      <dgm:prSet/>
      <dgm:spPr/>
      <dgm:t>
        <a:bodyPr/>
        <a:lstStyle/>
        <a:p>
          <a:r>
            <a:rPr lang="en-US" dirty="0"/>
            <a:t>Some committees may have overlapping scopes or duplicative responsibilities.</a:t>
          </a:r>
        </a:p>
      </dgm:t>
    </dgm:pt>
    <dgm:pt modelId="{C46D8D36-FC5E-4C56-9265-ABBEB094D4C3}" type="parTrans" cxnId="{9D6C954C-C891-4556-96EF-41093A5B62D5}">
      <dgm:prSet/>
      <dgm:spPr/>
      <dgm:t>
        <a:bodyPr/>
        <a:lstStyle/>
        <a:p>
          <a:endParaRPr lang="en-US"/>
        </a:p>
      </dgm:t>
    </dgm:pt>
    <dgm:pt modelId="{1FBF2D22-622E-4BC7-9FE9-341827F86CED}" type="sibTrans" cxnId="{9D6C954C-C891-4556-96EF-41093A5B62D5}">
      <dgm:prSet/>
      <dgm:spPr/>
      <dgm:t>
        <a:bodyPr/>
        <a:lstStyle/>
        <a:p>
          <a:endParaRPr lang="en-US"/>
        </a:p>
      </dgm:t>
    </dgm:pt>
    <dgm:pt modelId="{C34AA832-10C3-404A-A8C1-03E82CF4BE70}">
      <dgm:prSet/>
      <dgm:spPr/>
      <dgm:t>
        <a:bodyPr/>
        <a:lstStyle/>
        <a:p>
          <a:r>
            <a:rPr lang="en-US"/>
            <a:t>The current structure can make it difficult to focus on strategic deliverables and long-term goals.</a:t>
          </a:r>
        </a:p>
      </dgm:t>
    </dgm:pt>
    <dgm:pt modelId="{6142EE6C-ED0A-4E39-8AB0-B1810B215EF5}" type="parTrans" cxnId="{22D73221-0B11-44EC-B8F6-3A296E28A9B6}">
      <dgm:prSet/>
      <dgm:spPr/>
      <dgm:t>
        <a:bodyPr/>
        <a:lstStyle/>
        <a:p>
          <a:endParaRPr lang="en-US"/>
        </a:p>
      </dgm:t>
    </dgm:pt>
    <dgm:pt modelId="{7B57650C-499A-407D-B92D-DC9B827AFCFC}" type="sibTrans" cxnId="{22D73221-0B11-44EC-B8F6-3A296E28A9B6}">
      <dgm:prSet/>
      <dgm:spPr/>
      <dgm:t>
        <a:bodyPr/>
        <a:lstStyle/>
        <a:p>
          <a:endParaRPr lang="en-US"/>
        </a:p>
      </dgm:t>
    </dgm:pt>
    <dgm:pt modelId="{C153DEA6-80DA-4682-BD5B-FD20C997020A}">
      <dgm:prSet/>
      <dgm:spPr/>
      <dgm:t>
        <a:bodyPr/>
        <a:lstStyle/>
        <a:p>
          <a:r>
            <a:rPr lang="en-US" dirty="0"/>
            <a:t>Opportunities may exist to consolidate or shift work to better support systemwide progress.</a:t>
          </a:r>
        </a:p>
      </dgm:t>
    </dgm:pt>
    <dgm:pt modelId="{0F09DF78-DF3F-471D-883E-14E3C1068A57}" type="parTrans" cxnId="{E6B755B5-E066-4B98-B929-B9682D8040CF}">
      <dgm:prSet/>
      <dgm:spPr/>
      <dgm:t>
        <a:bodyPr/>
        <a:lstStyle/>
        <a:p>
          <a:endParaRPr lang="en-US"/>
        </a:p>
      </dgm:t>
    </dgm:pt>
    <dgm:pt modelId="{9FC5DA4C-73AE-4970-A266-E0D3DFB4A6C0}" type="sibTrans" cxnId="{E6B755B5-E066-4B98-B929-B9682D8040CF}">
      <dgm:prSet/>
      <dgm:spPr/>
      <dgm:t>
        <a:bodyPr/>
        <a:lstStyle/>
        <a:p>
          <a:endParaRPr lang="en-US"/>
        </a:p>
      </dgm:t>
    </dgm:pt>
    <dgm:pt modelId="{444B31F1-DA8B-434C-8B9C-4BEB22224ADA}">
      <dgm:prSet/>
      <dgm:spPr/>
      <dgm:t>
        <a:bodyPr/>
        <a:lstStyle/>
        <a:p>
          <a:pPr algn="l"/>
          <a:r>
            <a:rPr lang="en-US" b="1" dirty="0"/>
            <a:t>Goal: </a:t>
          </a:r>
          <a:r>
            <a:rPr lang="en-US" dirty="0"/>
            <a:t>The SIC Committee was asked to reflect on its role and structure as part of a broader conversation:</a:t>
          </a:r>
        </a:p>
      </dgm:t>
    </dgm:pt>
    <dgm:pt modelId="{776F86E2-383E-4F4E-B7AD-475B642B7A95}" type="parTrans" cxnId="{58D37C07-044A-404A-8D75-CD963025A742}">
      <dgm:prSet/>
      <dgm:spPr/>
      <dgm:t>
        <a:bodyPr/>
        <a:lstStyle/>
        <a:p>
          <a:endParaRPr lang="en-US"/>
        </a:p>
      </dgm:t>
    </dgm:pt>
    <dgm:pt modelId="{F3570D49-0632-428D-A81D-DCD210031ACA}" type="sibTrans" cxnId="{58D37C07-044A-404A-8D75-CD963025A742}">
      <dgm:prSet/>
      <dgm:spPr/>
      <dgm:t>
        <a:bodyPr/>
        <a:lstStyle/>
        <a:p>
          <a:endParaRPr lang="en-US"/>
        </a:p>
      </dgm:t>
    </dgm:pt>
    <dgm:pt modelId="{079EFBE9-7164-4698-B694-F4B1469543A7}">
      <dgm:prSet/>
      <dgm:spPr/>
      <dgm:t>
        <a:bodyPr/>
        <a:lstStyle/>
        <a:p>
          <a:r>
            <a:rPr lang="en-US" dirty="0"/>
            <a:t>Is the committee producing essential, impactful work?</a:t>
          </a:r>
        </a:p>
      </dgm:t>
    </dgm:pt>
    <dgm:pt modelId="{004B7831-5F03-4B0B-A2F1-48EF545F832F}" type="parTrans" cxnId="{BD211177-5E6D-4BA8-AA8B-02CFC2870D48}">
      <dgm:prSet/>
      <dgm:spPr/>
      <dgm:t>
        <a:bodyPr/>
        <a:lstStyle/>
        <a:p>
          <a:endParaRPr lang="en-US"/>
        </a:p>
      </dgm:t>
    </dgm:pt>
    <dgm:pt modelId="{9D924677-3130-4CED-A82B-07BF098FB63F}" type="sibTrans" cxnId="{BD211177-5E6D-4BA8-AA8B-02CFC2870D48}">
      <dgm:prSet/>
      <dgm:spPr/>
      <dgm:t>
        <a:bodyPr/>
        <a:lstStyle/>
        <a:p>
          <a:endParaRPr lang="en-US"/>
        </a:p>
      </dgm:t>
    </dgm:pt>
    <dgm:pt modelId="{CEC47C29-8330-425C-A3E3-6F3D7F3C39AF}">
      <dgm:prSet/>
      <dgm:spPr/>
      <dgm:t>
        <a:bodyPr/>
        <a:lstStyle/>
        <a:p>
          <a:r>
            <a:rPr lang="en-US" dirty="0"/>
            <a:t>Is the cadence sustainable and effective?</a:t>
          </a:r>
        </a:p>
      </dgm:t>
    </dgm:pt>
    <dgm:pt modelId="{1E9F7147-A971-4480-B1A1-5C24807503AF}" type="parTrans" cxnId="{82324649-7429-42B9-9FD7-EC3BA7980007}">
      <dgm:prSet/>
      <dgm:spPr/>
      <dgm:t>
        <a:bodyPr/>
        <a:lstStyle/>
        <a:p>
          <a:endParaRPr lang="en-US"/>
        </a:p>
      </dgm:t>
    </dgm:pt>
    <dgm:pt modelId="{B332959A-66D0-4FC5-B686-9F9BE2C6AE10}" type="sibTrans" cxnId="{82324649-7429-42B9-9FD7-EC3BA7980007}">
      <dgm:prSet/>
      <dgm:spPr/>
      <dgm:t>
        <a:bodyPr/>
        <a:lstStyle/>
        <a:p>
          <a:endParaRPr lang="en-US"/>
        </a:p>
      </dgm:t>
    </dgm:pt>
    <dgm:pt modelId="{D836B18E-AF2F-4B9E-9262-BCB5A0AAF0E7}">
      <dgm:prSet/>
      <dgm:spPr/>
      <dgm:t>
        <a:bodyPr/>
        <a:lstStyle/>
        <a:p>
          <a:r>
            <a:rPr lang="en-US" dirty="0"/>
            <a:t>Could this work be better aligned, integrated, or streamlined?</a:t>
          </a:r>
        </a:p>
      </dgm:t>
    </dgm:pt>
    <dgm:pt modelId="{D2DFD649-9470-4850-BABC-234E0BA729C8}" type="parTrans" cxnId="{3BB0EDCE-8BBA-4C98-8E33-97D81376D87D}">
      <dgm:prSet/>
      <dgm:spPr/>
      <dgm:t>
        <a:bodyPr/>
        <a:lstStyle/>
        <a:p>
          <a:endParaRPr lang="en-US"/>
        </a:p>
      </dgm:t>
    </dgm:pt>
    <dgm:pt modelId="{01421E42-2957-4C08-8E19-273118F7B71F}" type="sibTrans" cxnId="{3BB0EDCE-8BBA-4C98-8E33-97D81376D87D}">
      <dgm:prSet/>
      <dgm:spPr/>
      <dgm:t>
        <a:bodyPr/>
        <a:lstStyle/>
        <a:p>
          <a:endParaRPr lang="en-US"/>
        </a:p>
      </dgm:t>
    </dgm:pt>
    <dgm:pt modelId="{298833D7-4F88-C44B-8E04-4BE706CBF298}" type="pres">
      <dgm:prSet presAssocID="{A9E14893-40BF-41EC-8C05-F86EF03F7906}" presName="Name0" presStyleCnt="0">
        <dgm:presLayoutVars>
          <dgm:dir/>
          <dgm:animLvl val="lvl"/>
          <dgm:resizeHandles val="exact"/>
        </dgm:presLayoutVars>
      </dgm:prSet>
      <dgm:spPr/>
    </dgm:pt>
    <dgm:pt modelId="{C7F0083D-206E-9046-AA42-C4D130C0F298}" type="pres">
      <dgm:prSet presAssocID="{7CB5C7BF-74CE-45D0-B699-78D790BA41DE}" presName="composite" presStyleCnt="0"/>
      <dgm:spPr/>
    </dgm:pt>
    <dgm:pt modelId="{CF32CFAD-EBA3-4A48-8667-93C3E82B441B}" type="pres">
      <dgm:prSet presAssocID="{7CB5C7BF-74CE-45D0-B699-78D790BA41DE}" presName="parTx" presStyleLbl="alignNode1" presStyleIdx="0" presStyleCnt="2">
        <dgm:presLayoutVars>
          <dgm:chMax val="0"/>
          <dgm:chPref val="0"/>
          <dgm:bulletEnabled val="1"/>
        </dgm:presLayoutVars>
      </dgm:prSet>
      <dgm:spPr/>
    </dgm:pt>
    <dgm:pt modelId="{CC79F52C-4F07-F946-8B5E-34E8D9A1F549}" type="pres">
      <dgm:prSet presAssocID="{7CB5C7BF-74CE-45D0-B699-78D790BA41DE}" presName="desTx" presStyleLbl="alignAccFollowNode1" presStyleIdx="0" presStyleCnt="2">
        <dgm:presLayoutVars>
          <dgm:bulletEnabled val="1"/>
        </dgm:presLayoutVars>
      </dgm:prSet>
      <dgm:spPr/>
    </dgm:pt>
    <dgm:pt modelId="{E0BD3511-D607-0642-A849-5EF2475D54B9}" type="pres">
      <dgm:prSet presAssocID="{4CA1D529-9E26-40B5-96F9-0A3C0E06DA07}" presName="space" presStyleCnt="0"/>
      <dgm:spPr/>
    </dgm:pt>
    <dgm:pt modelId="{67631057-EEE3-EA4A-9A35-B83028C3B8BB}" type="pres">
      <dgm:prSet presAssocID="{444B31F1-DA8B-434C-8B9C-4BEB22224ADA}" presName="composite" presStyleCnt="0"/>
      <dgm:spPr/>
    </dgm:pt>
    <dgm:pt modelId="{E0872532-4D6D-A142-ABDE-2E94CED10360}" type="pres">
      <dgm:prSet presAssocID="{444B31F1-DA8B-434C-8B9C-4BEB22224ADA}" presName="parTx" presStyleLbl="alignNode1" presStyleIdx="1" presStyleCnt="2">
        <dgm:presLayoutVars>
          <dgm:chMax val="0"/>
          <dgm:chPref val="0"/>
          <dgm:bulletEnabled val="1"/>
        </dgm:presLayoutVars>
      </dgm:prSet>
      <dgm:spPr/>
    </dgm:pt>
    <dgm:pt modelId="{F415E688-C37B-C942-8C28-1D0E0C5BBCB4}" type="pres">
      <dgm:prSet presAssocID="{444B31F1-DA8B-434C-8B9C-4BEB22224ADA}" presName="desTx" presStyleLbl="alignAccFollowNode1" presStyleIdx="1" presStyleCnt="2">
        <dgm:presLayoutVars>
          <dgm:bulletEnabled val="1"/>
        </dgm:presLayoutVars>
      </dgm:prSet>
      <dgm:spPr/>
    </dgm:pt>
  </dgm:ptLst>
  <dgm:cxnLst>
    <dgm:cxn modelId="{23BAAD02-7C43-B84A-812D-52B0EADA1CA1}" type="presOf" srcId="{C153DEA6-80DA-4682-BD5B-FD20C997020A}" destId="{CC79F52C-4F07-F946-8B5E-34E8D9A1F549}" srcOrd="0" destOrd="3" presId="urn:microsoft.com/office/officeart/2005/8/layout/hList1"/>
    <dgm:cxn modelId="{58D37C07-044A-404A-8D75-CD963025A742}" srcId="{A9E14893-40BF-41EC-8C05-F86EF03F7906}" destId="{444B31F1-DA8B-434C-8B9C-4BEB22224ADA}" srcOrd="1" destOrd="0" parTransId="{776F86E2-383E-4F4E-B7AD-475B642B7A95}" sibTransId="{F3570D49-0632-428D-A81D-DCD210031ACA}"/>
    <dgm:cxn modelId="{22D73221-0B11-44EC-B8F6-3A296E28A9B6}" srcId="{32DF3C07-519B-4776-B648-F3CD415F91EE}" destId="{C34AA832-10C3-404A-A8C1-03E82CF4BE70}" srcOrd="1" destOrd="0" parTransId="{6142EE6C-ED0A-4E39-8AB0-B1810B215EF5}" sibTransId="{7B57650C-499A-407D-B92D-DC9B827AFCFC}"/>
    <dgm:cxn modelId="{F3C91B28-66D3-914A-86B7-33E779A8FAD1}" type="presOf" srcId="{079EFBE9-7164-4698-B694-F4B1469543A7}" destId="{F415E688-C37B-C942-8C28-1D0E0C5BBCB4}" srcOrd="0" destOrd="0" presId="urn:microsoft.com/office/officeart/2005/8/layout/hList1"/>
    <dgm:cxn modelId="{2D668531-1C53-7A46-A9E1-6F10E2C1A692}" type="presOf" srcId="{C34AA832-10C3-404A-A8C1-03E82CF4BE70}" destId="{CC79F52C-4F07-F946-8B5E-34E8D9A1F549}" srcOrd="0" destOrd="2" presId="urn:microsoft.com/office/officeart/2005/8/layout/hList1"/>
    <dgm:cxn modelId="{3E72373B-DE7F-C14D-86A3-873E05913238}" type="presOf" srcId="{32DF3C07-519B-4776-B648-F3CD415F91EE}" destId="{CC79F52C-4F07-F946-8B5E-34E8D9A1F549}" srcOrd="0" destOrd="0" presId="urn:microsoft.com/office/officeart/2005/8/layout/hList1"/>
    <dgm:cxn modelId="{97DBF83E-1E92-E54D-AAE7-2E9CB8642BF1}" type="presOf" srcId="{A9E14893-40BF-41EC-8C05-F86EF03F7906}" destId="{298833D7-4F88-C44B-8E04-4BE706CBF298}" srcOrd="0" destOrd="0" presId="urn:microsoft.com/office/officeart/2005/8/layout/hList1"/>
    <dgm:cxn modelId="{82324649-7429-42B9-9FD7-EC3BA7980007}" srcId="{444B31F1-DA8B-434C-8B9C-4BEB22224ADA}" destId="{CEC47C29-8330-425C-A3E3-6F3D7F3C39AF}" srcOrd="1" destOrd="0" parTransId="{1E9F7147-A971-4480-B1A1-5C24807503AF}" sibTransId="{B332959A-66D0-4FC5-B686-9F9BE2C6AE10}"/>
    <dgm:cxn modelId="{9D6C954C-C891-4556-96EF-41093A5B62D5}" srcId="{32DF3C07-519B-4776-B648-F3CD415F91EE}" destId="{C6A05329-12D5-42C7-AB00-98675C0CDC47}" srcOrd="0" destOrd="0" parTransId="{C46D8D36-FC5E-4C56-9265-ABBEB094D4C3}" sibTransId="{1FBF2D22-622E-4BC7-9FE9-341827F86CED}"/>
    <dgm:cxn modelId="{6C99C64F-CA95-2242-B7B8-61F2ED620FA8}" type="presOf" srcId="{C6A05329-12D5-42C7-AB00-98675C0CDC47}" destId="{CC79F52C-4F07-F946-8B5E-34E8D9A1F549}" srcOrd="0" destOrd="1" presId="urn:microsoft.com/office/officeart/2005/8/layout/hList1"/>
    <dgm:cxn modelId="{9F0AE975-648E-974B-A169-6ACBAEDCA876}" type="presOf" srcId="{CEC47C29-8330-425C-A3E3-6F3D7F3C39AF}" destId="{F415E688-C37B-C942-8C28-1D0E0C5BBCB4}" srcOrd="0" destOrd="1" presId="urn:microsoft.com/office/officeart/2005/8/layout/hList1"/>
    <dgm:cxn modelId="{BD211177-5E6D-4BA8-AA8B-02CFC2870D48}" srcId="{444B31F1-DA8B-434C-8B9C-4BEB22224ADA}" destId="{079EFBE9-7164-4698-B694-F4B1469543A7}" srcOrd="0" destOrd="0" parTransId="{004B7831-5F03-4B0B-A2F1-48EF545F832F}" sibTransId="{9D924677-3130-4CED-A82B-07BF098FB63F}"/>
    <dgm:cxn modelId="{9435158A-AF39-409B-9722-2C8C16379046}" srcId="{A9E14893-40BF-41EC-8C05-F86EF03F7906}" destId="{7CB5C7BF-74CE-45D0-B699-78D790BA41DE}" srcOrd="0" destOrd="0" parTransId="{7123D88D-AD3B-48DB-92B2-7DF8FB0D41CB}" sibTransId="{4CA1D529-9E26-40B5-96F9-0A3C0E06DA07}"/>
    <dgm:cxn modelId="{88AE4198-15F7-4529-AAE7-DE9BCF275B10}" srcId="{7CB5C7BF-74CE-45D0-B699-78D790BA41DE}" destId="{32DF3C07-519B-4776-B648-F3CD415F91EE}" srcOrd="0" destOrd="0" parTransId="{66052688-82C4-4FFA-998D-FAB321D22519}" sibTransId="{43E2EF71-F808-420F-8CD9-35B614B99439}"/>
    <dgm:cxn modelId="{D6F1B7A5-FA1F-1842-A648-374F69938F3B}" type="presOf" srcId="{7CB5C7BF-74CE-45D0-B699-78D790BA41DE}" destId="{CF32CFAD-EBA3-4A48-8667-93C3E82B441B}" srcOrd="0" destOrd="0" presId="urn:microsoft.com/office/officeart/2005/8/layout/hList1"/>
    <dgm:cxn modelId="{E6B755B5-E066-4B98-B929-B9682D8040CF}" srcId="{32DF3C07-519B-4776-B648-F3CD415F91EE}" destId="{C153DEA6-80DA-4682-BD5B-FD20C997020A}" srcOrd="2" destOrd="0" parTransId="{0F09DF78-DF3F-471D-883E-14E3C1068A57}" sibTransId="{9FC5DA4C-73AE-4970-A266-E0D3DFB4A6C0}"/>
    <dgm:cxn modelId="{551A21CD-7C4B-B345-AA91-E12FC96252A3}" type="presOf" srcId="{444B31F1-DA8B-434C-8B9C-4BEB22224ADA}" destId="{E0872532-4D6D-A142-ABDE-2E94CED10360}" srcOrd="0" destOrd="0" presId="urn:microsoft.com/office/officeart/2005/8/layout/hList1"/>
    <dgm:cxn modelId="{3BB0EDCE-8BBA-4C98-8E33-97D81376D87D}" srcId="{444B31F1-DA8B-434C-8B9C-4BEB22224ADA}" destId="{D836B18E-AF2F-4B9E-9262-BCB5A0AAF0E7}" srcOrd="2" destOrd="0" parTransId="{D2DFD649-9470-4850-BABC-234E0BA729C8}" sibTransId="{01421E42-2957-4C08-8E19-273118F7B71F}"/>
    <dgm:cxn modelId="{840B3CF2-5B4C-EB4E-B77F-8FD9B63F5EE0}" type="presOf" srcId="{D836B18E-AF2F-4B9E-9262-BCB5A0AAF0E7}" destId="{F415E688-C37B-C942-8C28-1D0E0C5BBCB4}" srcOrd="0" destOrd="2" presId="urn:microsoft.com/office/officeart/2005/8/layout/hList1"/>
    <dgm:cxn modelId="{9789F800-E3A3-D241-8F2D-E8C4BDFE32CE}" type="presParOf" srcId="{298833D7-4F88-C44B-8E04-4BE706CBF298}" destId="{C7F0083D-206E-9046-AA42-C4D130C0F298}" srcOrd="0" destOrd="0" presId="urn:microsoft.com/office/officeart/2005/8/layout/hList1"/>
    <dgm:cxn modelId="{2663A8D2-3F17-0846-AB05-684A7EFE7E5B}" type="presParOf" srcId="{C7F0083D-206E-9046-AA42-C4D130C0F298}" destId="{CF32CFAD-EBA3-4A48-8667-93C3E82B441B}" srcOrd="0" destOrd="0" presId="urn:microsoft.com/office/officeart/2005/8/layout/hList1"/>
    <dgm:cxn modelId="{266B0CCC-8C82-B341-B389-3AF8BC1AFA03}" type="presParOf" srcId="{C7F0083D-206E-9046-AA42-C4D130C0F298}" destId="{CC79F52C-4F07-F946-8B5E-34E8D9A1F549}" srcOrd="1" destOrd="0" presId="urn:microsoft.com/office/officeart/2005/8/layout/hList1"/>
    <dgm:cxn modelId="{5AE4A36B-3E40-C14F-AC37-46561A61F0DE}" type="presParOf" srcId="{298833D7-4F88-C44B-8E04-4BE706CBF298}" destId="{E0BD3511-D607-0642-A849-5EF2475D54B9}" srcOrd="1" destOrd="0" presId="urn:microsoft.com/office/officeart/2005/8/layout/hList1"/>
    <dgm:cxn modelId="{608AFF06-12C7-E547-8C03-6A2857C46169}" type="presParOf" srcId="{298833D7-4F88-C44B-8E04-4BE706CBF298}" destId="{67631057-EEE3-EA4A-9A35-B83028C3B8BB}" srcOrd="2" destOrd="0" presId="urn:microsoft.com/office/officeart/2005/8/layout/hList1"/>
    <dgm:cxn modelId="{F3C71877-DAD7-324A-AC8F-B2658239E9E6}" type="presParOf" srcId="{67631057-EEE3-EA4A-9A35-B83028C3B8BB}" destId="{E0872532-4D6D-A142-ABDE-2E94CED10360}" srcOrd="0" destOrd="0" presId="urn:microsoft.com/office/officeart/2005/8/layout/hList1"/>
    <dgm:cxn modelId="{A4F8CB2A-F1AA-9E41-928A-F97B74A22708}" type="presParOf" srcId="{67631057-EEE3-EA4A-9A35-B83028C3B8BB}" destId="{F415E688-C37B-C942-8C28-1D0E0C5BBCB4}"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23BC92-85E7-2E40-83DC-9E8DB1E7DAFB}" type="doc">
      <dgm:prSet loTypeId="urn:microsoft.com/office/officeart/2005/8/layout/chevron1" loCatId="" qsTypeId="urn:microsoft.com/office/officeart/2005/8/quickstyle/simple1" qsCatId="simple" csTypeId="urn:microsoft.com/office/officeart/2005/8/colors/colorful1" csCatId="colorful" phldr="1"/>
      <dgm:spPr/>
      <dgm:t>
        <a:bodyPr/>
        <a:lstStyle/>
        <a:p>
          <a:endParaRPr lang="en-US"/>
        </a:p>
      </dgm:t>
    </dgm:pt>
    <dgm:pt modelId="{D4DF0E7F-455D-254C-8DAE-8B740A3B0E86}">
      <dgm:prSet phldrT="[Text]"/>
      <dgm:spPr/>
      <dgm:t>
        <a:bodyPr/>
        <a:lstStyle/>
        <a:p>
          <a:r>
            <a:rPr lang="en-US" dirty="0"/>
            <a:t>HMIS and SIC suggested alternating schedules and keeping distinct committees</a:t>
          </a:r>
        </a:p>
      </dgm:t>
    </dgm:pt>
    <dgm:pt modelId="{26EF88D9-0DFA-154A-B2B3-9E1D8B78B289}" type="parTrans" cxnId="{A26EDF87-E225-D44E-BB36-33411A7F188F}">
      <dgm:prSet/>
      <dgm:spPr/>
      <dgm:t>
        <a:bodyPr/>
        <a:lstStyle/>
        <a:p>
          <a:endParaRPr lang="en-US"/>
        </a:p>
      </dgm:t>
    </dgm:pt>
    <dgm:pt modelId="{EB8195A0-96B9-4A42-AF9F-2B6AAD26232D}" type="sibTrans" cxnId="{A26EDF87-E225-D44E-BB36-33411A7F188F}">
      <dgm:prSet/>
      <dgm:spPr/>
      <dgm:t>
        <a:bodyPr/>
        <a:lstStyle/>
        <a:p>
          <a:endParaRPr lang="en-US"/>
        </a:p>
      </dgm:t>
    </dgm:pt>
    <dgm:pt modelId="{986F63EC-DF86-8E42-B6FE-0DE1ED5C6279}">
      <dgm:prSet phldrT="[Text]"/>
      <dgm:spPr/>
      <dgm:t>
        <a:bodyPr/>
        <a:lstStyle/>
        <a:p>
          <a:r>
            <a:rPr lang="en-US" dirty="0"/>
            <a:t>The Leadership Board recommended a 6 month pilot phase</a:t>
          </a:r>
        </a:p>
      </dgm:t>
    </dgm:pt>
    <dgm:pt modelId="{EA3082A6-B27C-E14D-9E8D-CD1221D01119}" type="parTrans" cxnId="{55174F80-A873-AC48-9800-C760ADD962E0}">
      <dgm:prSet/>
      <dgm:spPr/>
      <dgm:t>
        <a:bodyPr/>
        <a:lstStyle/>
        <a:p>
          <a:endParaRPr lang="en-US"/>
        </a:p>
      </dgm:t>
    </dgm:pt>
    <dgm:pt modelId="{F156EF4A-2BDB-DD4B-9B89-BCD4BD4B8DAA}" type="sibTrans" cxnId="{55174F80-A873-AC48-9800-C760ADD962E0}">
      <dgm:prSet/>
      <dgm:spPr/>
      <dgm:t>
        <a:bodyPr/>
        <a:lstStyle/>
        <a:p>
          <a:endParaRPr lang="en-US"/>
        </a:p>
      </dgm:t>
    </dgm:pt>
    <dgm:pt modelId="{6F47081A-1B57-0347-B028-46896F7C2637}">
      <dgm:prSet phldrT="[Text]"/>
      <dgm:spPr/>
      <dgm:t>
        <a:bodyPr/>
        <a:lstStyle/>
        <a:p>
          <a:r>
            <a:rPr lang="en-US" dirty="0"/>
            <a:t>At this point we need to review our structure and make recommendations to the Leadership Board</a:t>
          </a:r>
        </a:p>
      </dgm:t>
    </dgm:pt>
    <dgm:pt modelId="{4E9B0A27-1EBC-5E4D-824A-E29A76ACE6C5}" type="parTrans" cxnId="{4EC263C4-2A10-244C-8D33-A74477D91D9D}">
      <dgm:prSet/>
      <dgm:spPr/>
      <dgm:t>
        <a:bodyPr/>
        <a:lstStyle/>
        <a:p>
          <a:endParaRPr lang="en-US"/>
        </a:p>
      </dgm:t>
    </dgm:pt>
    <dgm:pt modelId="{CAFAA210-BB28-7549-BE2A-3262CF5310C6}" type="sibTrans" cxnId="{4EC263C4-2A10-244C-8D33-A74477D91D9D}">
      <dgm:prSet/>
      <dgm:spPr/>
      <dgm:t>
        <a:bodyPr/>
        <a:lstStyle/>
        <a:p>
          <a:endParaRPr lang="en-US"/>
        </a:p>
      </dgm:t>
    </dgm:pt>
    <dgm:pt modelId="{FBF7A344-E1F9-5048-825E-B237169A1EDF}">
      <dgm:prSet phldrT="[Text]"/>
      <dgm:spPr/>
      <dgm:t>
        <a:bodyPr/>
        <a:lstStyle/>
        <a:p>
          <a:r>
            <a:rPr lang="en-US" dirty="0"/>
            <a:t>We either merge or continue with our alternating structure</a:t>
          </a:r>
        </a:p>
      </dgm:t>
    </dgm:pt>
    <dgm:pt modelId="{2C96FF1E-4227-6B4B-9529-BBEBB1740AE8}" type="parTrans" cxnId="{2876D468-C6D2-6D43-A16B-AAE1063A4E31}">
      <dgm:prSet/>
      <dgm:spPr/>
      <dgm:t>
        <a:bodyPr/>
        <a:lstStyle/>
        <a:p>
          <a:endParaRPr lang="en-US"/>
        </a:p>
      </dgm:t>
    </dgm:pt>
    <dgm:pt modelId="{7B52E367-3F1B-A943-A35F-179B408BF815}" type="sibTrans" cxnId="{2876D468-C6D2-6D43-A16B-AAE1063A4E31}">
      <dgm:prSet/>
      <dgm:spPr/>
      <dgm:t>
        <a:bodyPr/>
        <a:lstStyle/>
        <a:p>
          <a:endParaRPr lang="en-US"/>
        </a:p>
      </dgm:t>
    </dgm:pt>
    <dgm:pt modelId="{378D25A7-D747-494F-978A-E7F1DE0D9F08}" type="pres">
      <dgm:prSet presAssocID="{B723BC92-85E7-2E40-83DC-9E8DB1E7DAFB}" presName="Name0" presStyleCnt="0">
        <dgm:presLayoutVars>
          <dgm:dir/>
          <dgm:animLvl val="lvl"/>
          <dgm:resizeHandles val="exact"/>
        </dgm:presLayoutVars>
      </dgm:prSet>
      <dgm:spPr/>
    </dgm:pt>
    <dgm:pt modelId="{D1C07308-B497-8545-9E56-4967C7BF28C7}" type="pres">
      <dgm:prSet presAssocID="{D4DF0E7F-455D-254C-8DAE-8B740A3B0E86}" presName="parTxOnly" presStyleLbl="node1" presStyleIdx="0" presStyleCnt="4">
        <dgm:presLayoutVars>
          <dgm:chMax val="0"/>
          <dgm:chPref val="0"/>
          <dgm:bulletEnabled val="1"/>
        </dgm:presLayoutVars>
      </dgm:prSet>
      <dgm:spPr/>
    </dgm:pt>
    <dgm:pt modelId="{26225032-5418-0A4A-9FA2-083C3057A85D}" type="pres">
      <dgm:prSet presAssocID="{EB8195A0-96B9-4A42-AF9F-2B6AAD26232D}" presName="parTxOnlySpace" presStyleCnt="0"/>
      <dgm:spPr/>
    </dgm:pt>
    <dgm:pt modelId="{F88CA7DF-7677-2B4C-8FAE-77466F77DC04}" type="pres">
      <dgm:prSet presAssocID="{986F63EC-DF86-8E42-B6FE-0DE1ED5C6279}" presName="parTxOnly" presStyleLbl="node1" presStyleIdx="1" presStyleCnt="4">
        <dgm:presLayoutVars>
          <dgm:chMax val="0"/>
          <dgm:chPref val="0"/>
          <dgm:bulletEnabled val="1"/>
        </dgm:presLayoutVars>
      </dgm:prSet>
      <dgm:spPr/>
    </dgm:pt>
    <dgm:pt modelId="{60AA3B58-7CEC-744F-817D-7EC73603E3E8}" type="pres">
      <dgm:prSet presAssocID="{F156EF4A-2BDB-DD4B-9B89-BCD4BD4B8DAA}" presName="parTxOnlySpace" presStyleCnt="0"/>
      <dgm:spPr/>
    </dgm:pt>
    <dgm:pt modelId="{EC329874-F9DC-1A4D-8E96-20C4BF75B438}" type="pres">
      <dgm:prSet presAssocID="{6F47081A-1B57-0347-B028-46896F7C2637}" presName="parTxOnly" presStyleLbl="node1" presStyleIdx="2" presStyleCnt="4">
        <dgm:presLayoutVars>
          <dgm:chMax val="0"/>
          <dgm:chPref val="0"/>
          <dgm:bulletEnabled val="1"/>
        </dgm:presLayoutVars>
      </dgm:prSet>
      <dgm:spPr/>
    </dgm:pt>
    <dgm:pt modelId="{16C8B68E-EE71-CE4D-A417-01D87551D1FC}" type="pres">
      <dgm:prSet presAssocID="{CAFAA210-BB28-7549-BE2A-3262CF5310C6}" presName="parTxOnlySpace" presStyleCnt="0"/>
      <dgm:spPr/>
    </dgm:pt>
    <dgm:pt modelId="{49F1D00B-C133-FE4B-8CD5-6BB0B45E83A4}" type="pres">
      <dgm:prSet presAssocID="{FBF7A344-E1F9-5048-825E-B237169A1EDF}" presName="parTxOnly" presStyleLbl="node1" presStyleIdx="3" presStyleCnt="4">
        <dgm:presLayoutVars>
          <dgm:chMax val="0"/>
          <dgm:chPref val="0"/>
          <dgm:bulletEnabled val="1"/>
        </dgm:presLayoutVars>
      </dgm:prSet>
      <dgm:spPr/>
    </dgm:pt>
  </dgm:ptLst>
  <dgm:cxnLst>
    <dgm:cxn modelId="{A4142C04-DFE9-0C4B-95BD-451EAF0B21D7}" type="presOf" srcId="{6F47081A-1B57-0347-B028-46896F7C2637}" destId="{EC329874-F9DC-1A4D-8E96-20C4BF75B438}" srcOrd="0" destOrd="0" presId="urn:microsoft.com/office/officeart/2005/8/layout/chevron1"/>
    <dgm:cxn modelId="{2876D468-C6D2-6D43-A16B-AAE1063A4E31}" srcId="{B723BC92-85E7-2E40-83DC-9E8DB1E7DAFB}" destId="{FBF7A344-E1F9-5048-825E-B237169A1EDF}" srcOrd="3" destOrd="0" parTransId="{2C96FF1E-4227-6B4B-9529-BBEBB1740AE8}" sibTransId="{7B52E367-3F1B-A943-A35F-179B408BF815}"/>
    <dgm:cxn modelId="{55174F80-A873-AC48-9800-C760ADD962E0}" srcId="{B723BC92-85E7-2E40-83DC-9E8DB1E7DAFB}" destId="{986F63EC-DF86-8E42-B6FE-0DE1ED5C6279}" srcOrd="1" destOrd="0" parTransId="{EA3082A6-B27C-E14D-9E8D-CD1221D01119}" sibTransId="{F156EF4A-2BDB-DD4B-9B89-BCD4BD4B8DAA}"/>
    <dgm:cxn modelId="{A26EDF87-E225-D44E-BB36-33411A7F188F}" srcId="{B723BC92-85E7-2E40-83DC-9E8DB1E7DAFB}" destId="{D4DF0E7F-455D-254C-8DAE-8B740A3B0E86}" srcOrd="0" destOrd="0" parTransId="{26EF88D9-0DFA-154A-B2B3-9E1D8B78B289}" sibTransId="{EB8195A0-96B9-4A42-AF9F-2B6AAD26232D}"/>
    <dgm:cxn modelId="{B19E51BC-CEBB-8C4B-AD90-81548F8D10D2}" type="presOf" srcId="{986F63EC-DF86-8E42-B6FE-0DE1ED5C6279}" destId="{F88CA7DF-7677-2B4C-8FAE-77466F77DC04}" srcOrd="0" destOrd="0" presId="urn:microsoft.com/office/officeart/2005/8/layout/chevron1"/>
    <dgm:cxn modelId="{4EC263C4-2A10-244C-8D33-A74477D91D9D}" srcId="{B723BC92-85E7-2E40-83DC-9E8DB1E7DAFB}" destId="{6F47081A-1B57-0347-B028-46896F7C2637}" srcOrd="2" destOrd="0" parTransId="{4E9B0A27-1EBC-5E4D-824A-E29A76ACE6C5}" sibTransId="{CAFAA210-BB28-7549-BE2A-3262CF5310C6}"/>
    <dgm:cxn modelId="{08F557E9-C367-0541-8D1C-2FE9D5DC1778}" type="presOf" srcId="{FBF7A344-E1F9-5048-825E-B237169A1EDF}" destId="{49F1D00B-C133-FE4B-8CD5-6BB0B45E83A4}" srcOrd="0" destOrd="0" presId="urn:microsoft.com/office/officeart/2005/8/layout/chevron1"/>
    <dgm:cxn modelId="{C65341F5-88DD-CF4D-B5B9-47E5E4A40254}" type="presOf" srcId="{D4DF0E7F-455D-254C-8DAE-8B740A3B0E86}" destId="{D1C07308-B497-8545-9E56-4967C7BF28C7}" srcOrd="0" destOrd="0" presId="urn:microsoft.com/office/officeart/2005/8/layout/chevron1"/>
    <dgm:cxn modelId="{AD702BFE-ADAA-8046-A9BE-1ECBDA4F12D7}" type="presOf" srcId="{B723BC92-85E7-2E40-83DC-9E8DB1E7DAFB}" destId="{378D25A7-D747-494F-978A-E7F1DE0D9F08}" srcOrd="0" destOrd="0" presId="urn:microsoft.com/office/officeart/2005/8/layout/chevron1"/>
    <dgm:cxn modelId="{65CDF088-B4CD-2A41-9A2C-83B3C0A13B71}" type="presParOf" srcId="{378D25A7-D747-494F-978A-E7F1DE0D9F08}" destId="{D1C07308-B497-8545-9E56-4967C7BF28C7}" srcOrd="0" destOrd="0" presId="urn:microsoft.com/office/officeart/2005/8/layout/chevron1"/>
    <dgm:cxn modelId="{41B1B1C0-C641-7E4A-B0B7-CC207F2F140F}" type="presParOf" srcId="{378D25A7-D747-494F-978A-E7F1DE0D9F08}" destId="{26225032-5418-0A4A-9FA2-083C3057A85D}" srcOrd="1" destOrd="0" presId="urn:microsoft.com/office/officeart/2005/8/layout/chevron1"/>
    <dgm:cxn modelId="{BB438FA4-91A1-F642-A0CE-F4817C876137}" type="presParOf" srcId="{378D25A7-D747-494F-978A-E7F1DE0D9F08}" destId="{F88CA7DF-7677-2B4C-8FAE-77466F77DC04}" srcOrd="2" destOrd="0" presId="urn:microsoft.com/office/officeart/2005/8/layout/chevron1"/>
    <dgm:cxn modelId="{AE00B41E-B965-8F42-9C72-A92472BAB556}" type="presParOf" srcId="{378D25A7-D747-494F-978A-E7F1DE0D9F08}" destId="{60AA3B58-7CEC-744F-817D-7EC73603E3E8}" srcOrd="3" destOrd="0" presId="urn:microsoft.com/office/officeart/2005/8/layout/chevron1"/>
    <dgm:cxn modelId="{96997FE0-04F1-6544-8430-161DF5A961A4}" type="presParOf" srcId="{378D25A7-D747-494F-978A-E7F1DE0D9F08}" destId="{EC329874-F9DC-1A4D-8E96-20C4BF75B438}" srcOrd="4" destOrd="0" presId="urn:microsoft.com/office/officeart/2005/8/layout/chevron1"/>
    <dgm:cxn modelId="{B8E40C70-A8B5-4A45-A55C-3027F27C7533}" type="presParOf" srcId="{378D25A7-D747-494F-978A-E7F1DE0D9F08}" destId="{16C8B68E-EE71-CE4D-A417-01D87551D1FC}" srcOrd="5" destOrd="0" presId="urn:microsoft.com/office/officeart/2005/8/layout/chevron1"/>
    <dgm:cxn modelId="{7D43690C-8477-9545-A098-F11149DB8A24}" type="presParOf" srcId="{378D25A7-D747-494F-978A-E7F1DE0D9F08}" destId="{49F1D00B-C133-FE4B-8CD5-6BB0B45E83A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95CC154-B036-4638-906E-5B157301D11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9502F178-15DD-4B88-97C3-DE7627DBDEA3}">
      <dgm:prSet phldrT="[Text]" phldr="0"/>
      <dgm:spPr/>
      <dgm:t>
        <a:bodyPr/>
        <a:lstStyle/>
        <a:p>
          <a:pPr rtl="0"/>
          <a:r>
            <a:rPr lang="en-US" dirty="0">
              <a:latin typeface="Calibri Light" panose="020F0302020204030204"/>
            </a:rPr>
            <a:t>HMIS Committee</a:t>
          </a:r>
          <a:endParaRPr lang="en-US" dirty="0"/>
        </a:p>
      </dgm:t>
    </dgm:pt>
    <dgm:pt modelId="{E756F15C-EDA7-4950-AB49-CBFEADA70CCF}" type="parTrans" cxnId="{33043B8C-F416-4CDF-8AEE-55E2F6F684B3}">
      <dgm:prSet/>
      <dgm:spPr/>
      <dgm:t>
        <a:bodyPr/>
        <a:lstStyle/>
        <a:p>
          <a:endParaRPr lang="en-US"/>
        </a:p>
      </dgm:t>
    </dgm:pt>
    <dgm:pt modelId="{443AB16A-BFB8-41D8-AC86-43599D0197CB}" type="sibTrans" cxnId="{33043B8C-F416-4CDF-8AEE-55E2F6F684B3}">
      <dgm:prSet/>
      <dgm:spPr/>
      <dgm:t>
        <a:bodyPr/>
        <a:lstStyle/>
        <a:p>
          <a:endParaRPr lang="en-US"/>
        </a:p>
      </dgm:t>
    </dgm:pt>
    <dgm:pt modelId="{588410C8-812A-4AD1-AE03-286451A5BDFF}">
      <dgm:prSet phldrT="[Text]" phldr="0"/>
      <dgm:spPr/>
      <dgm:t>
        <a:bodyPr/>
        <a:lstStyle/>
        <a:p>
          <a:pPr rtl="0"/>
          <a:r>
            <a:rPr lang="en-US" dirty="0">
              <a:latin typeface="Calibri Light" panose="020F0302020204030204"/>
            </a:rPr>
            <a:t>SIC Committee</a:t>
          </a:r>
          <a:endParaRPr lang="en-US" dirty="0"/>
        </a:p>
      </dgm:t>
    </dgm:pt>
    <dgm:pt modelId="{E02E57D3-1509-4BA1-AD9E-383823627066}" type="parTrans" cxnId="{4C4C29B3-EDF1-4952-A1E0-6185CE2FA8E9}">
      <dgm:prSet/>
      <dgm:spPr/>
      <dgm:t>
        <a:bodyPr/>
        <a:lstStyle/>
        <a:p>
          <a:endParaRPr lang="en-US"/>
        </a:p>
      </dgm:t>
    </dgm:pt>
    <dgm:pt modelId="{2405E59A-EF8D-4779-A3C7-23F3E7EB6B6A}" type="sibTrans" cxnId="{4C4C29B3-EDF1-4952-A1E0-6185CE2FA8E9}">
      <dgm:prSet/>
      <dgm:spPr/>
      <dgm:t>
        <a:bodyPr/>
        <a:lstStyle/>
        <a:p>
          <a:endParaRPr lang="en-US"/>
        </a:p>
      </dgm:t>
    </dgm:pt>
    <dgm:pt modelId="{B9F3692E-7ED3-42FE-A4D3-E80943028533}">
      <dgm:prSet phldr="0"/>
      <dgm:spPr/>
      <dgm:t>
        <a:bodyPr/>
        <a:lstStyle/>
        <a:p>
          <a:pPr rtl="0"/>
          <a:r>
            <a:rPr lang="en-US" b="1" dirty="0">
              <a:latin typeface="Calibri Light" panose="020F0302020204030204"/>
            </a:rPr>
            <a:t>The HMIS committee</a:t>
          </a:r>
          <a:r>
            <a:rPr lang="en-US" b="1" dirty="0"/>
            <a:t> helps oversee and improve the Homeless Management Information System (HMIS) to meet HUD requirements and support strong data infrastructure for the CoC.</a:t>
          </a:r>
          <a:r>
            <a:rPr lang="en-US" dirty="0"/>
            <a:t> It serves as a space to identify system challenges, recommend improvements, and uplift user feedback. The committee reviews HMIS policies, evaluates the HMIS Lead annually, and applies a racial equity lens in all of its work.</a:t>
          </a:r>
          <a:endParaRPr lang="en-US" dirty="0">
            <a:latin typeface="Calibri Light" panose="020F0302020204030204"/>
          </a:endParaRPr>
        </a:p>
      </dgm:t>
    </dgm:pt>
    <dgm:pt modelId="{72621349-81AD-4F29-863E-E35B9CDF0A5B}" type="parTrans" cxnId="{9B7D94FF-6D4A-4EFF-B651-6764D981D3CD}">
      <dgm:prSet/>
      <dgm:spPr/>
      <dgm:t>
        <a:bodyPr/>
        <a:lstStyle/>
        <a:p>
          <a:endParaRPr lang="en-US"/>
        </a:p>
      </dgm:t>
    </dgm:pt>
    <dgm:pt modelId="{822070A3-655F-4218-9A6D-FBC2C7A3250E}" type="sibTrans" cxnId="{9B7D94FF-6D4A-4EFF-B651-6764D981D3CD}">
      <dgm:prSet/>
      <dgm:spPr/>
      <dgm:t>
        <a:bodyPr/>
        <a:lstStyle/>
        <a:p>
          <a:endParaRPr lang="en-US"/>
        </a:p>
      </dgm:t>
    </dgm:pt>
    <dgm:pt modelId="{1BB7B6D9-9421-4F52-9453-64DD876ACF35}">
      <dgm:prSet phldr="0"/>
      <dgm:spPr/>
      <dgm:t>
        <a:bodyPr/>
        <a:lstStyle/>
        <a:p>
          <a:pPr rtl="0"/>
          <a:r>
            <a:rPr lang="en-US" b="1" dirty="0"/>
            <a:t>The System Impact Committee monitors progress toward the CoC’s strategic plan (Home Together) by reviewing system and provider performance, identifying trends, and recommending policy or program changes.</a:t>
          </a:r>
          <a:r>
            <a:rPr lang="en-US" dirty="0"/>
            <a:t> It helps shape Point in Time Count methods, tracks racial equity goals, supports provider performance review and quality improvement, and advises on funding alignment. The committee uses a racial equity lens throughout its work.</a:t>
          </a:r>
          <a:endParaRPr lang="en-US" dirty="0">
            <a:latin typeface="Calibri Light" panose="020F0302020204030204"/>
          </a:endParaRPr>
        </a:p>
      </dgm:t>
    </dgm:pt>
    <dgm:pt modelId="{B04B9CCD-2C74-44F3-B93E-0CBC5E201D84}" type="parTrans" cxnId="{8633F767-EEFE-4DCB-8612-995566DA2E75}">
      <dgm:prSet/>
      <dgm:spPr/>
      <dgm:t>
        <a:bodyPr/>
        <a:lstStyle/>
        <a:p>
          <a:endParaRPr lang="en-US"/>
        </a:p>
      </dgm:t>
    </dgm:pt>
    <dgm:pt modelId="{753C5378-5195-461C-95BB-63699646B3D8}" type="sibTrans" cxnId="{8633F767-EEFE-4DCB-8612-995566DA2E75}">
      <dgm:prSet/>
      <dgm:spPr/>
      <dgm:t>
        <a:bodyPr/>
        <a:lstStyle/>
        <a:p>
          <a:endParaRPr lang="en-US"/>
        </a:p>
      </dgm:t>
    </dgm:pt>
    <dgm:pt modelId="{E6FA83F5-4E6B-456D-B41B-F0C39DF09C7F}" type="pres">
      <dgm:prSet presAssocID="{195CC154-B036-4638-906E-5B157301D11B}" presName="Name0" presStyleCnt="0">
        <dgm:presLayoutVars>
          <dgm:dir/>
          <dgm:animLvl val="lvl"/>
          <dgm:resizeHandles val="exact"/>
        </dgm:presLayoutVars>
      </dgm:prSet>
      <dgm:spPr/>
    </dgm:pt>
    <dgm:pt modelId="{019C22E4-3A0F-42E6-B260-8F3EEE0E48C8}" type="pres">
      <dgm:prSet presAssocID="{9502F178-15DD-4B88-97C3-DE7627DBDEA3}" presName="composite" presStyleCnt="0"/>
      <dgm:spPr/>
    </dgm:pt>
    <dgm:pt modelId="{1D7FD41F-E3C4-4B4D-BE91-96887A3F599F}" type="pres">
      <dgm:prSet presAssocID="{9502F178-15DD-4B88-97C3-DE7627DBDEA3}" presName="parTx" presStyleLbl="alignNode1" presStyleIdx="0" presStyleCnt="2">
        <dgm:presLayoutVars>
          <dgm:chMax val="0"/>
          <dgm:chPref val="0"/>
          <dgm:bulletEnabled val="1"/>
        </dgm:presLayoutVars>
      </dgm:prSet>
      <dgm:spPr/>
    </dgm:pt>
    <dgm:pt modelId="{784234E9-C345-4092-849A-E584BFC15477}" type="pres">
      <dgm:prSet presAssocID="{9502F178-15DD-4B88-97C3-DE7627DBDEA3}" presName="desTx" presStyleLbl="alignAccFollowNode1" presStyleIdx="0" presStyleCnt="2">
        <dgm:presLayoutVars>
          <dgm:bulletEnabled val="1"/>
        </dgm:presLayoutVars>
      </dgm:prSet>
      <dgm:spPr/>
    </dgm:pt>
    <dgm:pt modelId="{E69D40ED-402B-44B5-9124-2E57A6C1E3E5}" type="pres">
      <dgm:prSet presAssocID="{443AB16A-BFB8-41D8-AC86-43599D0197CB}" presName="space" presStyleCnt="0"/>
      <dgm:spPr/>
    </dgm:pt>
    <dgm:pt modelId="{E124BF9B-D586-4829-968A-72121FBDCCC4}" type="pres">
      <dgm:prSet presAssocID="{588410C8-812A-4AD1-AE03-286451A5BDFF}" presName="composite" presStyleCnt="0"/>
      <dgm:spPr/>
    </dgm:pt>
    <dgm:pt modelId="{ACFD3B96-72B6-4520-BB82-7265A9D95983}" type="pres">
      <dgm:prSet presAssocID="{588410C8-812A-4AD1-AE03-286451A5BDFF}" presName="parTx" presStyleLbl="alignNode1" presStyleIdx="1" presStyleCnt="2">
        <dgm:presLayoutVars>
          <dgm:chMax val="0"/>
          <dgm:chPref val="0"/>
          <dgm:bulletEnabled val="1"/>
        </dgm:presLayoutVars>
      </dgm:prSet>
      <dgm:spPr/>
    </dgm:pt>
    <dgm:pt modelId="{DFE07741-14A2-442F-B1F4-FF0203F2F9D0}" type="pres">
      <dgm:prSet presAssocID="{588410C8-812A-4AD1-AE03-286451A5BDFF}" presName="desTx" presStyleLbl="alignAccFollowNode1" presStyleIdx="1" presStyleCnt="2">
        <dgm:presLayoutVars>
          <dgm:bulletEnabled val="1"/>
        </dgm:presLayoutVars>
      </dgm:prSet>
      <dgm:spPr/>
    </dgm:pt>
  </dgm:ptLst>
  <dgm:cxnLst>
    <dgm:cxn modelId="{5F916A09-55E6-46B2-BA3A-7D387475996A}" type="presOf" srcId="{1BB7B6D9-9421-4F52-9453-64DD876ACF35}" destId="{DFE07741-14A2-442F-B1F4-FF0203F2F9D0}" srcOrd="0" destOrd="0" presId="urn:microsoft.com/office/officeart/2005/8/layout/hList1"/>
    <dgm:cxn modelId="{38C2E557-1521-4AA6-ACA1-789E5927AEB6}" type="presOf" srcId="{9502F178-15DD-4B88-97C3-DE7627DBDEA3}" destId="{1D7FD41F-E3C4-4B4D-BE91-96887A3F599F}" srcOrd="0" destOrd="0" presId="urn:microsoft.com/office/officeart/2005/8/layout/hList1"/>
    <dgm:cxn modelId="{8633F767-EEFE-4DCB-8612-995566DA2E75}" srcId="{588410C8-812A-4AD1-AE03-286451A5BDFF}" destId="{1BB7B6D9-9421-4F52-9453-64DD876ACF35}" srcOrd="0" destOrd="0" parTransId="{B04B9CCD-2C74-44F3-B93E-0CBC5E201D84}" sibTransId="{753C5378-5195-461C-95BB-63699646B3D8}"/>
    <dgm:cxn modelId="{33043B8C-F416-4CDF-8AEE-55E2F6F684B3}" srcId="{195CC154-B036-4638-906E-5B157301D11B}" destId="{9502F178-15DD-4B88-97C3-DE7627DBDEA3}" srcOrd="0" destOrd="0" parTransId="{E756F15C-EDA7-4950-AB49-CBFEADA70CCF}" sibTransId="{443AB16A-BFB8-41D8-AC86-43599D0197CB}"/>
    <dgm:cxn modelId="{A59D0394-8314-4599-A66D-DD37DE24FE78}" type="presOf" srcId="{195CC154-B036-4638-906E-5B157301D11B}" destId="{E6FA83F5-4E6B-456D-B41B-F0C39DF09C7F}" srcOrd="0" destOrd="0" presId="urn:microsoft.com/office/officeart/2005/8/layout/hList1"/>
    <dgm:cxn modelId="{4C4C29B3-EDF1-4952-A1E0-6185CE2FA8E9}" srcId="{195CC154-B036-4638-906E-5B157301D11B}" destId="{588410C8-812A-4AD1-AE03-286451A5BDFF}" srcOrd="1" destOrd="0" parTransId="{E02E57D3-1509-4BA1-AD9E-383823627066}" sibTransId="{2405E59A-EF8D-4779-A3C7-23F3E7EB6B6A}"/>
    <dgm:cxn modelId="{507ADAB5-40BA-40A7-BDB8-5D8B1F05A69E}" type="presOf" srcId="{588410C8-812A-4AD1-AE03-286451A5BDFF}" destId="{ACFD3B96-72B6-4520-BB82-7265A9D95983}" srcOrd="0" destOrd="0" presId="urn:microsoft.com/office/officeart/2005/8/layout/hList1"/>
    <dgm:cxn modelId="{0AE8B4DE-ADC5-4F99-8B3F-232528C76B04}" type="presOf" srcId="{B9F3692E-7ED3-42FE-A4D3-E80943028533}" destId="{784234E9-C345-4092-849A-E584BFC15477}" srcOrd="0" destOrd="0" presId="urn:microsoft.com/office/officeart/2005/8/layout/hList1"/>
    <dgm:cxn modelId="{9B7D94FF-6D4A-4EFF-B651-6764D981D3CD}" srcId="{9502F178-15DD-4B88-97C3-DE7627DBDEA3}" destId="{B9F3692E-7ED3-42FE-A4D3-E80943028533}" srcOrd="0" destOrd="0" parTransId="{72621349-81AD-4F29-863E-E35B9CDF0A5B}" sibTransId="{822070A3-655F-4218-9A6D-FBC2C7A3250E}"/>
    <dgm:cxn modelId="{31F9C1D3-5CA4-445E-A9EF-350C1B67879A}" type="presParOf" srcId="{E6FA83F5-4E6B-456D-B41B-F0C39DF09C7F}" destId="{019C22E4-3A0F-42E6-B260-8F3EEE0E48C8}" srcOrd="0" destOrd="0" presId="urn:microsoft.com/office/officeart/2005/8/layout/hList1"/>
    <dgm:cxn modelId="{FF2BE280-43D9-4726-AEA9-8B0C9F7849C9}" type="presParOf" srcId="{019C22E4-3A0F-42E6-B260-8F3EEE0E48C8}" destId="{1D7FD41F-E3C4-4B4D-BE91-96887A3F599F}" srcOrd="0" destOrd="0" presId="urn:microsoft.com/office/officeart/2005/8/layout/hList1"/>
    <dgm:cxn modelId="{2828B3D3-247B-4BB6-8704-84C0E6B57372}" type="presParOf" srcId="{019C22E4-3A0F-42E6-B260-8F3EEE0E48C8}" destId="{784234E9-C345-4092-849A-E584BFC15477}" srcOrd="1" destOrd="0" presId="urn:microsoft.com/office/officeart/2005/8/layout/hList1"/>
    <dgm:cxn modelId="{5170F973-AEF6-4192-8B3B-6A74AC5DD9BF}" type="presParOf" srcId="{E6FA83F5-4E6B-456D-B41B-F0C39DF09C7F}" destId="{E69D40ED-402B-44B5-9124-2E57A6C1E3E5}" srcOrd="1" destOrd="0" presId="urn:microsoft.com/office/officeart/2005/8/layout/hList1"/>
    <dgm:cxn modelId="{868E94FA-C347-4822-BDCD-E9E34A2C2347}" type="presParOf" srcId="{E6FA83F5-4E6B-456D-B41B-F0C39DF09C7F}" destId="{E124BF9B-D586-4829-968A-72121FBDCCC4}" srcOrd="2" destOrd="0" presId="urn:microsoft.com/office/officeart/2005/8/layout/hList1"/>
    <dgm:cxn modelId="{E0FFF280-D8C9-4FE4-ACF6-7AC48296EDA5}" type="presParOf" srcId="{E124BF9B-D586-4829-968A-72121FBDCCC4}" destId="{ACFD3B96-72B6-4520-BB82-7265A9D95983}" srcOrd="0" destOrd="0" presId="urn:microsoft.com/office/officeart/2005/8/layout/hList1"/>
    <dgm:cxn modelId="{7B3C658A-3A35-4CBB-AD45-A758A34D8657}" type="presParOf" srcId="{E124BF9B-D586-4829-968A-72121FBDCCC4}" destId="{DFE07741-14A2-442F-B1F4-FF0203F2F9D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5C258AE-FC20-5B49-AED7-3D96E48300FB}" type="doc">
      <dgm:prSet loTypeId="urn:microsoft.com/office/officeart/2005/8/layout/hierarchy3" loCatId="hierarchy" qsTypeId="urn:microsoft.com/office/officeart/2005/8/quickstyle/simple1" qsCatId="simple" csTypeId="urn:microsoft.com/office/officeart/2005/8/colors/colorful4" csCatId="colorful" phldr="1"/>
      <dgm:spPr/>
      <dgm:t>
        <a:bodyPr/>
        <a:lstStyle/>
        <a:p>
          <a:endParaRPr lang="en-US"/>
        </a:p>
      </dgm:t>
    </dgm:pt>
    <dgm:pt modelId="{C0E55EA1-D695-2246-8A5A-C319F994AD61}">
      <dgm:prSet phldrT="[Text]"/>
      <dgm:spPr/>
      <dgm:t>
        <a:bodyPr/>
        <a:lstStyle/>
        <a:p>
          <a:pPr rtl="0"/>
          <a:r>
            <a:rPr lang="en-US" dirty="0"/>
            <a:t>Consolidated membership</a:t>
          </a:r>
        </a:p>
      </dgm:t>
    </dgm:pt>
    <dgm:pt modelId="{91735F98-23C8-1D45-BE35-DC6AF3BD416E}" type="parTrans" cxnId="{0D7B436D-B8B8-A249-9BD8-F20D995857F9}">
      <dgm:prSet/>
      <dgm:spPr/>
      <dgm:t>
        <a:bodyPr/>
        <a:lstStyle/>
        <a:p>
          <a:endParaRPr lang="en-US"/>
        </a:p>
      </dgm:t>
    </dgm:pt>
    <dgm:pt modelId="{15349B16-DE7F-8047-842C-54BAA9C52CEC}" type="sibTrans" cxnId="{0D7B436D-B8B8-A249-9BD8-F20D995857F9}">
      <dgm:prSet/>
      <dgm:spPr/>
      <dgm:t>
        <a:bodyPr/>
        <a:lstStyle/>
        <a:p>
          <a:endParaRPr lang="en-US"/>
        </a:p>
      </dgm:t>
    </dgm:pt>
    <dgm:pt modelId="{717345AE-83E6-6F42-B145-C25A2578413A}">
      <dgm:prSet phldrT="[Text]"/>
      <dgm:spPr/>
      <dgm:t>
        <a:bodyPr/>
        <a:lstStyle/>
        <a:p>
          <a:pPr rtl="0"/>
          <a:r>
            <a:rPr lang="en-US" dirty="0"/>
            <a:t>Currently overlapping membership with fluctuating attendance</a:t>
          </a:r>
        </a:p>
      </dgm:t>
    </dgm:pt>
    <dgm:pt modelId="{05E0FE1B-DB4A-584A-9799-0E103A4FDF5C}" type="parTrans" cxnId="{E5FE9B5E-4DFF-A248-B621-68B3B87E650B}">
      <dgm:prSet/>
      <dgm:spPr/>
      <dgm:t>
        <a:bodyPr/>
        <a:lstStyle/>
        <a:p>
          <a:endParaRPr lang="en-US"/>
        </a:p>
      </dgm:t>
    </dgm:pt>
    <dgm:pt modelId="{62A86C10-A16A-4847-8AF7-CD8BF033D61F}" type="sibTrans" cxnId="{E5FE9B5E-4DFF-A248-B621-68B3B87E650B}">
      <dgm:prSet/>
      <dgm:spPr/>
      <dgm:t>
        <a:bodyPr/>
        <a:lstStyle/>
        <a:p>
          <a:endParaRPr lang="en-US"/>
        </a:p>
      </dgm:t>
    </dgm:pt>
    <dgm:pt modelId="{24C2C4F5-04CC-064D-918C-BF5BE64CEB13}">
      <dgm:prSet phldrT="[Text]"/>
      <dgm:spPr/>
      <dgm:t>
        <a:bodyPr/>
        <a:lstStyle/>
        <a:p>
          <a:pPr rtl="0"/>
          <a:r>
            <a:rPr lang="en-US" dirty="0"/>
            <a:t>Would allow for core member of regular attendees to participate in both discussion</a:t>
          </a:r>
        </a:p>
      </dgm:t>
    </dgm:pt>
    <dgm:pt modelId="{CBFA0AA5-F18A-0E4C-BF17-FCF53CEF3570}" type="parTrans" cxnId="{06F97629-83E1-7949-9B7B-5465C44E7715}">
      <dgm:prSet/>
      <dgm:spPr/>
      <dgm:t>
        <a:bodyPr/>
        <a:lstStyle/>
        <a:p>
          <a:endParaRPr lang="en-US"/>
        </a:p>
      </dgm:t>
    </dgm:pt>
    <dgm:pt modelId="{990C5031-E24E-E443-BB28-8035EC845524}" type="sibTrans" cxnId="{06F97629-83E1-7949-9B7B-5465C44E7715}">
      <dgm:prSet/>
      <dgm:spPr/>
      <dgm:t>
        <a:bodyPr/>
        <a:lstStyle/>
        <a:p>
          <a:endParaRPr lang="en-US"/>
        </a:p>
      </dgm:t>
    </dgm:pt>
    <dgm:pt modelId="{D08B5DDB-FF6B-A842-BB9F-02EF109E5CDA}">
      <dgm:prSet phldrT="[Text]"/>
      <dgm:spPr/>
      <dgm:t>
        <a:bodyPr/>
        <a:lstStyle/>
        <a:p>
          <a:pPr rtl="0"/>
          <a:r>
            <a:rPr lang="en-US" dirty="0"/>
            <a:t>Meeting Structure</a:t>
          </a:r>
        </a:p>
      </dgm:t>
    </dgm:pt>
    <dgm:pt modelId="{63655E04-FE09-8E4C-B589-5B8428D5BE58}" type="parTrans" cxnId="{E0CF28B9-6D93-F64F-924F-C82016B28201}">
      <dgm:prSet/>
      <dgm:spPr/>
      <dgm:t>
        <a:bodyPr/>
        <a:lstStyle/>
        <a:p>
          <a:endParaRPr lang="en-US"/>
        </a:p>
      </dgm:t>
    </dgm:pt>
    <dgm:pt modelId="{097AECBC-F764-EF47-998A-A76047A38B47}" type="sibTrans" cxnId="{E0CF28B9-6D93-F64F-924F-C82016B28201}">
      <dgm:prSet/>
      <dgm:spPr/>
      <dgm:t>
        <a:bodyPr/>
        <a:lstStyle/>
        <a:p>
          <a:endParaRPr lang="en-US"/>
        </a:p>
      </dgm:t>
    </dgm:pt>
    <dgm:pt modelId="{78294591-BF6A-7446-B5EF-3CACC8DAEF73}">
      <dgm:prSet phldrT="[Text]"/>
      <dgm:spPr/>
      <dgm:t>
        <a:bodyPr/>
        <a:lstStyle/>
        <a:p>
          <a:pPr rtl="0"/>
          <a:r>
            <a:rPr lang="en-US" dirty="0"/>
            <a:t>The HMIS planning group suggested dedicating first hour of meetings to HMIS policies and governance</a:t>
          </a:r>
        </a:p>
      </dgm:t>
    </dgm:pt>
    <dgm:pt modelId="{812B2A23-DCFB-4749-B59F-20EDC5967956}" type="parTrans" cxnId="{0D4ACE3E-2C48-F54A-A446-1FEEB4198410}">
      <dgm:prSet/>
      <dgm:spPr/>
      <dgm:t>
        <a:bodyPr/>
        <a:lstStyle/>
        <a:p>
          <a:endParaRPr lang="en-US"/>
        </a:p>
      </dgm:t>
    </dgm:pt>
    <dgm:pt modelId="{B5542656-2590-BC4C-B4A1-62B14F2D9A5E}" type="sibTrans" cxnId="{0D4ACE3E-2C48-F54A-A446-1FEEB4198410}">
      <dgm:prSet/>
      <dgm:spPr/>
      <dgm:t>
        <a:bodyPr/>
        <a:lstStyle/>
        <a:p>
          <a:endParaRPr lang="en-US"/>
        </a:p>
      </dgm:t>
    </dgm:pt>
    <dgm:pt modelId="{A416A3C2-FC55-0045-BDFE-27C039FE0411}">
      <dgm:prSet phldrT="[Text]"/>
      <dgm:spPr/>
      <dgm:t>
        <a:bodyPr/>
        <a:lstStyle/>
        <a:p>
          <a:pPr rtl="0"/>
          <a:r>
            <a:rPr lang="en-US" dirty="0"/>
            <a:t>There would be natural flow from system design to system performance review</a:t>
          </a:r>
        </a:p>
      </dgm:t>
    </dgm:pt>
    <dgm:pt modelId="{716D39A1-343A-F244-A7A7-1DC869008CF9}" type="parTrans" cxnId="{08364C62-94C0-5C47-AE4F-F610BF3FECEB}">
      <dgm:prSet/>
      <dgm:spPr/>
      <dgm:t>
        <a:bodyPr/>
        <a:lstStyle/>
        <a:p>
          <a:endParaRPr lang="en-US"/>
        </a:p>
      </dgm:t>
    </dgm:pt>
    <dgm:pt modelId="{ECA3D78F-D63E-FE45-8939-528C026A7406}" type="sibTrans" cxnId="{08364C62-94C0-5C47-AE4F-F610BF3FECEB}">
      <dgm:prSet/>
      <dgm:spPr/>
      <dgm:t>
        <a:bodyPr/>
        <a:lstStyle/>
        <a:p>
          <a:endParaRPr lang="en-US"/>
        </a:p>
      </dgm:t>
    </dgm:pt>
    <dgm:pt modelId="{9298F58E-6BE3-5C4F-B950-503211FC6FF9}" type="pres">
      <dgm:prSet presAssocID="{E5C258AE-FC20-5B49-AED7-3D96E48300FB}" presName="diagram" presStyleCnt="0">
        <dgm:presLayoutVars>
          <dgm:chPref val="1"/>
          <dgm:dir/>
          <dgm:animOne val="branch"/>
          <dgm:animLvl val="lvl"/>
          <dgm:resizeHandles/>
        </dgm:presLayoutVars>
      </dgm:prSet>
      <dgm:spPr/>
    </dgm:pt>
    <dgm:pt modelId="{7E13C2E3-F25A-494D-8EC8-0A3461D1F6D9}" type="pres">
      <dgm:prSet presAssocID="{C0E55EA1-D695-2246-8A5A-C319F994AD61}" presName="root" presStyleCnt="0"/>
      <dgm:spPr/>
    </dgm:pt>
    <dgm:pt modelId="{F7F70899-4CF7-ED42-8AA8-C137019250AE}" type="pres">
      <dgm:prSet presAssocID="{C0E55EA1-D695-2246-8A5A-C319F994AD61}" presName="rootComposite" presStyleCnt="0"/>
      <dgm:spPr/>
    </dgm:pt>
    <dgm:pt modelId="{C0BC7A7B-F24E-3449-A7B0-6B4A67FBE020}" type="pres">
      <dgm:prSet presAssocID="{C0E55EA1-D695-2246-8A5A-C319F994AD61}" presName="rootText" presStyleLbl="node1" presStyleIdx="0" presStyleCnt="2"/>
      <dgm:spPr/>
    </dgm:pt>
    <dgm:pt modelId="{677748D5-6E85-F34A-ABCC-59D222249134}" type="pres">
      <dgm:prSet presAssocID="{C0E55EA1-D695-2246-8A5A-C319F994AD61}" presName="rootConnector" presStyleLbl="node1" presStyleIdx="0" presStyleCnt="2"/>
      <dgm:spPr/>
    </dgm:pt>
    <dgm:pt modelId="{09FF83B6-CCA1-304F-84AF-7C67F1972084}" type="pres">
      <dgm:prSet presAssocID="{C0E55EA1-D695-2246-8A5A-C319F994AD61}" presName="childShape" presStyleCnt="0"/>
      <dgm:spPr/>
    </dgm:pt>
    <dgm:pt modelId="{89FC2015-49BD-9D4F-929D-8030156F5475}" type="pres">
      <dgm:prSet presAssocID="{05E0FE1B-DB4A-584A-9799-0E103A4FDF5C}" presName="Name13" presStyleLbl="parChTrans1D2" presStyleIdx="0" presStyleCnt="4"/>
      <dgm:spPr/>
    </dgm:pt>
    <dgm:pt modelId="{705B6FFB-F866-4A42-804C-43625A2855D0}" type="pres">
      <dgm:prSet presAssocID="{717345AE-83E6-6F42-B145-C25A2578413A}" presName="childText" presStyleLbl="bgAcc1" presStyleIdx="0" presStyleCnt="4">
        <dgm:presLayoutVars>
          <dgm:bulletEnabled val="1"/>
        </dgm:presLayoutVars>
      </dgm:prSet>
      <dgm:spPr/>
    </dgm:pt>
    <dgm:pt modelId="{74B3D513-060C-444E-8048-5A1B8FF7555C}" type="pres">
      <dgm:prSet presAssocID="{CBFA0AA5-F18A-0E4C-BF17-FCF53CEF3570}" presName="Name13" presStyleLbl="parChTrans1D2" presStyleIdx="1" presStyleCnt="4"/>
      <dgm:spPr/>
    </dgm:pt>
    <dgm:pt modelId="{C575A6C8-4860-5848-BF68-4046D937F49A}" type="pres">
      <dgm:prSet presAssocID="{24C2C4F5-04CC-064D-918C-BF5BE64CEB13}" presName="childText" presStyleLbl="bgAcc1" presStyleIdx="1" presStyleCnt="4">
        <dgm:presLayoutVars>
          <dgm:bulletEnabled val="1"/>
        </dgm:presLayoutVars>
      </dgm:prSet>
      <dgm:spPr/>
    </dgm:pt>
    <dgm:pt modelId="{65ED1864-6FC0-584F-A350-8739998E04F9}" type="pres">
      <dgm:prSet presAssocID="{D08B5DDB-FF6B-A842-BB9F-02EF109E5CDA}" presName="root" presStyleCnt="0"/>
      <dgm:spPr/>
    </dgm:pt>
    <dgm:pt modelId="{0721274D-ADED-6249-856D-F5AA89CAC4FF}" type="pres">
      <dgm:prSet presAssocID="{D08B5DDB-FF6B-A842-BB9F-02EF109E5CDA}" presName="rootComposite" presStyleCnt="0"/>
      <dgm:spPr/>
    </dgm:pt>
    <dgm:pt modelId="{260D8339-2378-0A49-8BF8-E8EAB4EA1CEC}" type="pres">
      <dgm:prSet presAssocID="{D08B5DDB-FF6B-A842-BB9F-02EF109E5CDA}" presName="rootText" presStyleLbl="node1" presStyleIdx="1" presStyleCnt="2"/>
      <dgm:spPr/>
    </dgm:pt>
    <dgm:pt modelId="{AFE15433-C06B-BC45-863F-9D1438E9E930}" type="pres">
      <dgm:prSet presAssocID="{D08B5DDB-FF6B-A842-BB9F-02EF109E5CDA}" presName="rootConnector" presStyleLbl="node1" presStyleIdx="1" presStyleCnt="2"/>
      <dgm:spPr/>
    </dgm:pt>
    <dgm:pt modelId="{094BAC6B-63B8-ED4B-83F7-B5B8F021A2F0}" type="pres">
      <dgm:prSet presAssocID="{D08B5DDB-FF6B-A842-BB9F-02EF109E5CDA}" presName="childShape" presStyleCnt="0"/>
      <dgm:spPr/>
    </dgm:pt>
    <dgm:pt modelId="{50756300-2D72-BD48-9F38-ED562FB76E0F}" type="pres">
      <dgm:prSet presAssocID="{812B2A23-DCFB-4749-B59F-20EDC5967956}" presName="Name13" presStyleLbl="parChTrans1D2" presStyleIdx="2" presStyleCnt="4"/>
      <dgm:spPr/>
    </dgm:pt>
    <dgm:pt modelId="{DCEBDD78-9D30-EB40-ACFB-D0423328B419}" type="pres">
      <dgm:prSet presAssocID="{78294591-BF6A-7446-B5EF-3CACC8DAEF73}" presName="childText" presStyleLbl="bgAcc1" presStyleIdx="2" presStyleCnt="4">
        <dgm:presLayoutVars>
          <dgm:bulletEnabled val="1"/>
        </dgm:presLayoutVars>
      </dgm:prSet>
      <dgm:spPr/>
    </dgm:pt>
    <dgm:pt modelId="{CAE1A409-5037-D044-B7C1-4DCBA69A5B38}" type="pres">
      <dgm:prSet presAssocID="{716D39A1-343A-F244-A7A7-1DC869008CF9}" presName="Name13" presStyleLbl="parChTrans1D2" presStyleIdx="3" presStyleCnt="4"/>
      <dgm:spPr/>
    </dgm:pt>
    <dgm:pt modelId="{833DE38A-FC62-5D41-B06C-36435EFC6337}" type="pres">
      <dgm:prSet presAssocID="{A416A3C2-FC55-0045-BDFE-27C039FE0411}" presName="childText" presStyleLbl="bgAcc1" presStyleIdx="3" presStyleCnt="4">
        <dgm:presLayoutVars>
          <dgm:bulletEnabled val="1"/>
        </dgm:presLayoutVars>
      </dgm:prSet>
      <dgm:spPr/>
    </dgm:pt>
  </dgm:ptLst>
  <dgm:cxnLst>
    <dgm:cxn modelId="{823BBB0C-5805-E543-9491-D33A7626F478}" type="presOf" srcId="{A416A3C2-FC55-0045-BDFE-27C039FE0411}" destId="{833DE38A-FC62-5D41-B06C-36435EFC6337}" srcOrd="0" destOrd="0" presId="urn:microsoft.com/office/officeart/2005/8/layout/hierarchy3"/>
    <dgm:cxn modelId="{0E04B61C-D9BB-4C49-A02F-C6E385AE417E}" type="presOf" srcId="{05E0FE1B-DB4A-584A-9799-0E103A4FDF5C}" destId="{89FC2015-49BD-9D4F-929D-8030156F5475}" srcOrd="0" destOrd="0" presId="urn:microsoft.com/office/officeart/2005/8/layout/hierarchy3"/>
    <dgm:cxn modelId="{43B41529-8F1C-724F-B237-B89C24DB6E8D}" type="presOf" srcId="{C0E55EA1-D695-2246-8A5A-C319F994AD61}" destId="{677748D5-6E85-F34A-ABCC-59D222249134}" srcOrd="1" destOrd="0" presId="urn:microsoft.com/office/officeart/2005/8/layout/hierarchy3"/>
    <dgm:cxn modelId="{06F97629-83E1-7949-9B7B-5465C44E7715}" srcId="{C0E55EA1-D695-2246-8A5A-C319F994AD61}" destId="{24C2C4F5-04CC-064D-918C-BF5BE64CEB13}" srcOrd="1" destOrd="0" parTransId="{CBFA0AA5-F18A-0E4C-BF17-FCF53CEF3570}" sibTransId="{990C5031-E24E-E443-BB28-8035EC845524}"/>
    <dgm:cxn modelId="{F778132F-0BE5-C54F-B855-4E922B0CE25D}" type="presOf" srcId="{D08B5DDB-FF6B-A842-BB9F-02EF109E5CDA}" destId="{AFE15433-C06B-BC45-863F-9D1438E9E930}" srcOrd="1" destOrd="0" presId="urn:microsoft.com/office/officeart/2005/8/layout/hierarchy3"/>
    <dgm:cxn modelId="{7F2A3A30-2C6C-2D49-9DB0-BDED48C3625D}" type="presOf" srcId="{CBFA0AA5-F18A-0E4C-BF17-FCF53CEF3570}" destId="{74B3D513-060C-444E-8048-5A1B8FF7555C}" srcOrd="0" destOrd="0" presId="urn:microsoft.com/office/officeart/2005/8/layout/hierarchy3"/>
    <dgm:cxn modelId="{B69F8030-D244-3F45-A442-291E12F7D1FE}" type="presOf" srcId="{D08B5DDB-FF6B-A842-BB9F-02EF109E5CDA}" destId="{260D8339-2378-0A49-8BF8-E8EAB4EA1CEC}" srcOrd="0" destOrd="0" presId="urn:microsoft.com/office/officeart/2005/8/layout/hierarchy3"/>
    <dgm:cxn modelId="{0D4ACE3E-2C48-F54A-A446-1FEEB4198410}" srcId="{D08B5DDB-FF6B-A842-BB9F-02EF109E5CDA}" destId="{78294591-BF6A-7446-B5EF-3CACC8DAEF73}" srcOrd="0" destOrd="0" parTransId="{812B2A23-DCFB-4749-B59F-20EDC5967956}" sibTransId="{B5542656-2590-BC4C-B4A1-62B14F2D9A5E}"/>
    <dgm:cxn modelId="{6A5DBF40-F144-E540-B13E-C5B911DF0BFF}" type="presOf" srcId="{812B2A23-DCFB-4749-B59F-20EDC5967956}" destId="{50756300-2D72-BD48-9F38-ED562FB76E0F}" srcOrd="0" destOrd="0" presId="urn:microsoft.com/office/officeart/2005/8/layout/hierarchy3"/>
    <dgm:cxn modelId="{E5FE9B5E-4DFF-A248-B621-68B3B87E650B}" srcId="{C0E55EA1-D695-2246-8A5A-C319F994AD61}" destId="{717345AE-83E6-6F42-B145-C25A2578413A}" srcOrd="0" destOrd="0" parTransId="{05E0FE1B-DB4A-584A-9799-0E103A4FDF5C}" sibTransId="{62A86C10-A16A-4847-8AF7-CD8BF033D61F}"/>
    <dgm:cxn modelId="{08364C62-94C0-5C47-AE4F-F610BF3FECEB}" srcId="{D08B5DDB-FF6B-A842-BB9F-02EF109E5CDA}" destId="{A416A3C2-FC55-0045-BDFE-27C039FE0411}" srcOrd="1" destOrd="0" parTransId="{716D39A1-343A-F244-A7A7-1DC869008CF9}" sibTransId="{ECA3D78F-D63E-FE45-8939-528C026A7406}"/>
    <dgm:cxn modelId="{1A00C062-20BE-7B41-BB50-308995E2BF0D}" type="presOf" srcId="{C0E55EA1-D695-2246-8A5A-C319F994AD61}" destId="{C0BC7A7B-F24E-3449-A7B0-6B4A67FBE020}" srcOrd="0" destOrd="0" presId="urn:microsoft.com/office/officeart/2005/8/layout/hierarchy3"/>
    <dgm:cxn modelId="{0D7B436D-B8B8-A249-9BD8-F20D995857F9}" srcId="{E5C258AE-FC20-5B49-AED7-3D96E48300FB}" destId="{C0E55EA1-D695-2246-8A5A-C319F994AD61}" srcOrd="0" destOrd="0" parTransId="{91735F98-23C8-1D45-BE35-DC6AF3BD416E}" sibTransId="{15349B16-DE7F-8047-842C-54BAA9C52CEC}"/>
    <dgm:cxn modelId="{81ECDB73-D939-E74C-B554-8DB1CBE58F1E}" type="presOf" srcId="{717345AE-83E6-6F42-B145-C25A2578413A}" destId="{705B6FFB-F866-4A42-804C-43625A2855D0}" srcOrd="0" destOrd="0" presId="urn:microsoft.com/office/officeart/2005/8/layout/hierarchy3"/>
    <dgm:cxn modelId="{EC335280-D76B-0A47-B6D7-0657758CAFD7}" type="presOf" srcId="{E5C258AE-FC20-5B49-AED7-3D96E48300FB}" destId="{9298F58E-6BE3-5C4F-B950-503211FC6FF9}" srcOrd="0" destOrd="0" presId="urn:microsoft.com/office/officeart/2005/8/layout/hierarchy3"/>
    <dgm:cxn modelId="{11CFB986-9020-3F4E-A04E-B336F5F81904}" type="presOf" srcId="{24C2C4F5-04CC-064D-918C-BF5BE64CEB13}" destId="{C575A6C8-4860-5848-BF68-4046D937F49A}" srcOrd="0" destOrd="0" presId="urn:microsoft.com/office/officeart/2005/8/layout/hierarchy3"/>
    <dgm:cxn modelId="{28CE33A1-1020-DF4D-AB88-E0AED2EC2BD0}" type="presOf" srcId="{716D39A1-343A-F244-A7A7-1DC869008CF9}" destId="{CAE1A409-5037-D044-B7C1-4DCBA69A5B38}" srcOrd="0" destOrd="0" presId="urn:microsoft.com/office/officeart/2005/8/layout/hierarchy3"/>
    <dgm:cxn modelId="{E0CF28B9-6D93-F64F-924F-C82016B28201}" srcId="{E5C258AE-FC20-5B49-AED7-3D96E48300FB}" destId="{D08B5DDB-FF6B-A842-BB9F-02EF109E5CDA}" srcOrd="1" destOrd="0" parTransId="{63655E04-FE09-8E4C-B589-5B8428D5BE58}" sibTransId="{097AECBC-F764-EF47-998A-A76047A38B47}"/>
    <dgm:cxn modelId="{2D61B3CD-5A92-4C4B-B274-85FFF3AC781A}" type="presOf" srcId="{78294591-BF6A-7446-B5EF-3CACC8DAEF73}" destId="{DCEBDD78-9D30-EB40-ACFB-D0423328B419}" srcOrd="0" destOrd="0" presId="urn:microsoft.com/office/officeart/2005/8/layout/hierarchy3"/>
    <dgm:cxn modelId="{8632CCA5-0A89-9A48-9FC4-5FFB2180AEF0}" type="presParOf" srcId="{9298F58E-6BE3-5C4F-B950-503211FC6FF9}" destId="{7E13C2E3-F25A-494D-8EC8-0A3461D1F6D9}" srcOrd="0" destOrd="0" presId="urn:microsoft.com/office/officeart/2005/8/layout/hierarchy3"/>
    <dgm:cxn modelId="{2F5CC8BB-09A0-994E-A3A6-386D8ECA39BC}" type="presParOf" srcId="{7E13C2E3-F25A-494D-8EC8-0A3461D1F6D9}" destId="{F7F70899-4CF7-ED42-8AA8-C137019250AE}" srcOrd="0" destOrd="0" presId="urn:microsoft.com/office/officeart/2005/8/layout/hierarchy3"/>
    <dgm:cxn modelId="{B4433270-54F3-EA4D-933A-429B034A6453}" type="presParOf" srcId="{F7F70899-4CF7-ED42-8AA8-C137019250AE}" destId="{C0BC7A7B-F24E-3449-A7B0-6B4A67FBE020}" srcOrd="0" destOrd="0" presId="urn:microsoft.com/office/officeart/2005/8/layout/hierarchy3"/>
    <dgm:cxn modelId="{C8AF5ABB-F10B-1642-82AF-CF8CCD3F75BB}" type="presParOf" srcId="{F7F70899-4CF7-ED42-8AA8-C137019250AE}" destId="{677748D5-6E85-F34A-ABCC-59D222249134}" srcOrd="1" destOrd="0" presId="urn:microsoft.com/office/officeart/2005/8/layout/hierarchy3"/>
    <dgm:cxn modelId="{8B89702B-0F44-A246-8AE7-6461DFB84A8F}" type="presParOf" srcId="{7E13C2E3-F25A-494D-8EC8-0A3461D1F6D9}" destId="{09FF83B6-CCA1-304F-84AF-7C67F1972084}" srcOrd="1" destOrd="0" presId="urn:microsoft.com/office/officeart/2005/8/layout/hierarchy3"/>
    <dgm:cxn modelId="{78BE9C10-FCCD-FB47-8E5D-B2109918D3AD}" type="presParOf" srcId="{09FF83B6-CCA1-304F-84AF-7C67F1972084}" destId="{89FC2015-49BD-9D4F-929D-8030156F5475}" srcOrd="0" destOrd="0" presId="urn:microsoft.com/office/officeart/2005/8/layout/hierarchy3"/>
    <dgm:cxn modelId="{84E1BA1D-499F-024F-B872-69F8D9A9ECB6}" type="presParOf" srcId="{09FF83B6-CCA1-304F-84AF-7C67F1972084}" destId="{705B6FFB-F866-4A42-804C-43625A2855D0}" srcOrd="1" destOrd="0" presId="urn:microsoft.com/office/officeart/2005/8/layout/hierarchy3"/>
    <dgm:cxn modelId="{40887E67-FC8D-DF43-AAED-FB5A154C8523}" type="presParOf" srcId="{09FF83B6-CCA1-304F-84AF-7C67F1972084}" destId="{74B3D513-060C-444E-8048-5A1B8FF7555C}" srcOrd="2" destOrd="0" presId="urn:microsoft.com/office/officeart/2005/8/layout/hierarchy3"/>
    <dgm:cxn modelId="{35FCC96E-7958-A948-9C8D-EF74742B388C}" type="presParOf" srcId="{09FF83B6-CCA1-304F-84AF-7C67F1972084}" destId="{C575A6C8-4860-5848-BF68-4046D937F49A}" srcOrd="3" destOrd="0" presId="urn:microsoft.com/office/officeart/2005/8/layout/hierarchy3"/>
    <dgm:cxn modelId="{93CE5176-ABDC-1A4C-9861-AE20B40CC148}" type="presParOf" srcId="{9298F58E-6BE3-5C4F-B950-503211FC6FF9}" destId="{65ED1864-6FC0-584F-A350-8739998E04F9}" srcOrd="1" destOrd="0" presId="urn:microsoft.com/office/officeart/2005/8/layout/hierarchy3"/>
    <dgm:cxn modelId="{0AAFE228-D7ED-BE45-8215-199733960D2C}" type="presParOf" srcId="{65ED1864-6FC0-584F-A350-8739998E04F9}" destId="{0721274D-ADED-6249-856D-F5AA89CAC4FF}" srcOrd="0" destOrd="0" presId="urn:microsoft.com/office/officeart/2005/8/layout/hierarchy3"/>
    <dgm:cxn modelId="{149AEE8B-9820-C942-AC2F-0F1A5B0785A4}" type="presParOf" srcId="{0721274D-ADED-6249-856D-F5AA89CAC4FF}" destId="{260D8339-2378-0A49-8BF8-E8EAB4EA1CEC}" srcOrd="0" destOrd="0" presId="urn:microsoft.com/office/officeart/2005/8/layout/hierarchy3"/>
    <dgm:cxn modelId="{3404F4FB-7953-6041-8581-915D8D94874A}" type="presParOf" srcId="{0721274D-ADED-6249-856D-F5AA89CAC4FF}" destId="{AFE15433-C06B-BC45-863F-9D1438E9E930}" srcOrd="1" destOrd="0" presId="urn:microsoft.com/office/officeart/2005/8/layout/hierarchy3"/>
    <dgm:cxn modelId="{B67CDCD8-AE02-D145-A245-FA3BBD732039}" type="presParOf" srcId="{65ED1864-6FC0-584F-A350-8739998E04F9}" destId="{094BAC6B-63B8-ED4B-83F7-B5B8F021A2F0}" srcOrd="1" destOrd="0" presId="urn:microsoft.com/office/officeart/2005/8/layout/hierarchy3"/>
    <dgm:cxn modelId="{C6D4503D-3988-2242-9015-C1F8DC61D801}" type="presParOf" srcId="{094BAC6B-63B8-ED4B-83F7-B5B8F021A2F0}" destId="{50756300-2D72-BD48-9F38-ED562FB76E0F}" srcOrd="0" destOrd="0" presId="urn:microsoft.com/office/officeart/2005/8/layout/hierarchy3"/>
    <dgm:cxn modelId="{567B61FF-3184-034D-90C1-590928AB1E1F}" type="presParOf" srcId="{094BAC6B-63B8-ED4B-83F7-B5B8F021A2F0}" destId="{DCEBDD78-9D30-EB40-ACFB-D0423328B419}" srcOrd="1" destOrd="0" presId="urn:microsoft.com/office/officeart/2005/8/layout/hierarchy3"/>
    <dgm:cxn modelId="{3F344E46-64A9-804A-B824-5A20DA598DE8}" type="presParOf" srcId="{094BAC6B-63B8-ED4B-83F7-B5B8F021A2F0}" destId="{CAE1A409-5037-D044-B7C1-4DCBA69A5B38}" srcOrd="2" destOrd="0" presId="urn:microsoft.com/office/officeart/2005/8/layout/hierarchy3"/>
    <dgm:cxn modelId="{B48C6CB4-096D-5644-8B14-F3FD957782A3}" type="presParOf" srcId="{094BAC6B-63B8-ED4B-83F7-B5B8F021A2F0}" destId="{833DE38A-FC62-5D41-B06C-36435EFC6337}"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C0F2F3-2706-C049-B222-75B618633681}">
      <dsp:nvSpPr>
        <dsp:cNvPr id="0" name=""/>
        <dsp:cNvSpPr/>
      </dsp:nvSpPr>
      <dsp:spPr>
        <a:xfrm>
          <a:off x="5710" y="158579"/>
          <a:ext cx="2596516" cy="10645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en-US" sz="1800" kern="1200" dirty="0"/>
            <a:t>Identity Verification</a:t>
          </a:r>
        </a:p>
      </dsp:txBody>
      <dsp:txXfrm>
        <a:off x="5710" y="158579"/>
        <a:ext cx="2596516" cy="709699"/>
      </dsp:txXfrm>
    </dsp:sp>
    <dsp:sp modelId="{FFF8F78F-05ED-344D-9899-FDB018ECB087}">
      <dsp:nvSpPr>
        <dsp:cNvPr id="0" name=""/>
        <dsp:cNvSpPr/>
      </dsp:nvSpPr>
      <dsp:spPr>
        <a:xfrm>
          <a:off x="537527" y="868278"/>
          <a:ext cx="2596516" cy="31968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Prior to sending portal invitation the client's identity and contact information will be verified by the Partner Agency.</a:t>
          </a:r>
        </a:p>
        <a:p>
          <a:pPr marL="114300" lvl="1" indent="-114300" algn="l" defTabSz="533400">
            <a:lnSpc>
              <a:spcPct val="90000"/>
            </a:lnSpc>
            <a:spcBef>
              <a:spcPct val="0"/>
            </a:spcBef>
            <a:spcAft>
              <a:spcPct val="15000"/>
            </a:spcAft>
            <a:buChar char="•"/>
          </a:pPr>
          <a:r>
            <a:rPr lang="en-US" sz="1200" kern="1200" dirty="0"/>
            <a:t>Clients will be required to share their full DOB prior to accessing the portal</a:t>
          </a:r>
        </a:p>
        <a:p>
          <a:pPr marL="114300" lvl="1" indent="-114300" algn="l" defTabSz="533400">
            <a:lnSpc>
              <a:spcPct val="90000"/>
            </a:lnSpc>
            <a:spcBef>
              <a:spcPct val="0"/>
            </a:spcBef>
            <a:spcAft>
              <a:spcPct val="15000"/>
            </a:spcAft>
            <a:buChar char="•"/>
          </a:pPr>
          <a:r>
            <a:rPr lang="en-US" sz="1200" kern="1200" dirty="0"/>
            <a:t>Agencies should ask for the individual's full name and confirm two identifying pieces of information to confirm identity</a:t>
          </a:r>
        </a:p>
        <a:p>
          <a:pPr marL="228600" lvl="2" indent="-114300" algn="l" defTabSz="533400">
            <a:lnSpc>
              <a:spcPct val="90000"/>
            </a:lnSpc>
            <a:spcBef>
              <a:spcPct val="0"/>
            </a:spcBef>
            <a:spcAft>
              <a:spcPct val="15000"/>
            </a:spcAft>
            <a:buChar char="•"/>
          </a:pPr>
          <a:r>
            <a:rPr lang="en-US" sz="1200" kern="1200" dirty="0"/>
            <a:t>i.e. DOB, contact number, SSN, photo, recent service history, HMIS ID Number, other</a:t>
          </a:r>
        </a:p>
        <a:p>
          <a:pPr marL="114300" lvl="1" indent="-114300" algn="l" defTabSz="533400" rtl="0">
            <a:lnSpc>
              <a:spcPct val="90000"/>
            </a:lnSpc>
            <a:spcBef>
              <a:spcPct val="0"/>
            </a:spcBef>
            <a:spcAft>
              <a:spcPct val="15000"/>
            </a:spcAft>
            <a:buChar char="•"/>
          </a:pPr>
          <a:r>
            <a:rPr lang="en-US" sz="1200" kern="1200" dirty="0"/>
            <a:t>Agency staff must confirm account email matches email on record</a:t>
          </a:r>
        </a:p>
      </dsp:txBody>
      <dsp:txXfrm>
        <a:off x="613576" y="944327"/>
        <a:ext cx="2444418" cy="3044702"/>
      </dsp:txXfrm>
    </dsp:sp>
    <dsp:sp modelId="{044A8E2D-9E16-F046-AE2F-84A25F0BFC08}">
      <dsp:nvSpPr>
        <dsp:cNvPr id="0" name=""/>
        <dsp:cNvSpPr/>
      </dsp:nvSpPr>
      <dsp:spPr>
        <a:xfrm>
          <a:off x="2995849" y="190200"/>
          <a:ext cx="834479" cy="6464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995849" y="319491"/>
        <a:ext cx="640542" cy="387875"/>
      </dsp:txXfrm>
    </dsp:sp>
    <dsp:sp modelId="{AD728C03-5E6B-A34D-B0B1-8CEDEBDC3534}">
      <dsp:nvSpPr>
        <dsp:cNvPr id="0" name=""/>
        <dsp:cNvSpPr/>
      </dsp:nvSpPr>
      <dsp:spPr>
        <a:xfrm>
          <a:off x="4176717" y="158579"/>
          <a:ext cx="2596516" cy="10645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en-US" sz="1800" kern="1200" dirty="0"/>
            <a:t>Authorized Access</a:t>
          </a:r>
        </a:p>
      </dsp:txBody>
      <dsp:txXfrm>
        <a:off x="4176717" y="158579"/>
        <a:ext cx="2596516" cy="709699"/>
      </dsp:txXfrm>
    </dsp:sp>
    <dsp:sp modelId="{BCFD6286-54B0-6D4A-A60E-1C61C16977D6}">
      <dsp:nvSpPr>
        <dsp:cNvPr id="0" name=""/>
        <dsp:cNvSpPr/>
      </dsp:nvSpPr>
      <dsp:spPr>
        <a:xfrm>
          <a:off x="4708534" y="868278"/>
          <a:ext cx="2596516" cy="31968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Only individual identified in the client record is authorized to access the Customer Portal account.</a:t>
          </a:r>
        </a:p>
        <a:p>
          <a:pPr marL="114300" lvl="1" indent="-114300" algn="l" defTabSz="533400" rtl="0">
            <a:lnSpc>
              <a:spcPct val="90000"/>
            </a:lnSpc>
            <a:spcBef>
              <a:spcPct val="0"/>
            </a:spcBef>
            <a:spcAft>
              <a:spcPct val="15000"/>
            </a:spcAft>
            <a:buChar char="•"/>
          </a:pPr>
          <a:r>
            <a:rPr lang="en-US" sz="1200" kern="1200" dirty="0"/>
            <a:t>Individuals must be 18 or older to access the Customer Portal.</a:t>
          </a:r>
        </a:p>
        <a:p>
          <a:pPr marL="114300" lvl="1" indent="-114300" algn="l" defTabSz="533400" rtl="0">
            <a:lnSpc>
              <a:spcPct val="90000"/>
            </a:lnSpc>
            <a:spcBef>
              <a:spcPct val="0"/>
            </a:spcBef>
            <a:spcAft>
              <a:spcPct val="15000"/>
            </a:spcAft>
            <a:buChar char="•"/>
          </a:pPr>
          <a:r>
            <a:rPr lang="en-US" sz="1200" kern="1200" dirty="0"/>
            <a:t>If a Customer Portal account is accessed by any unauthorized individual, the account should be immediately deactivated.</a:t>
          </a:r>
        </a:p>
        <a:p>
          <a:pPr marL="114300" lvl="1" indent="-114300" algn="l" defTabSz="533400" rtl="0">
            <a:lnSpc>
              <a:spcPct val="90000"/>
            </a:lnSpc>
            <a:spcBef>
              <a:spcPct val="0"/>
            </a:spcBef>
            <a:spcAft>
              <a:spcPct val="15000"/>
            </a:spcAft>
            <a:buChar char="•"/>
          </a:pPr>
          <a:r>
            <a:rPr lang="en-US" sz="1200" kern="1200" dirty="0"/>
            <a:t>Accounts may be reinstated once the client identity and credentials are verified.</a:t>
          </a:r>
        </a:p>
        <a:p>
          <a:pPr marL="114300" lvl="1" indent="-114300" algn="l" defTabSz="533400" rtl="0">
            <a:lnSpc>
              <a:spcPct val="90000"/>
            </a:lnSpc>
            <a:spcBef>
              <a:spcPct val="0"/>
            </a:spcBef>
            <a:spcAft>
              <a:spcPct val="15000"/>
            </a:spcAft>
            <a:buChar char="•"/>
          </a:pPr>
          <a:r>
            <a:rPr lang="en-US" sz="1200" kern="1200" dirty="0"/>
            <a:t>An authorized individual may request to have their portal account deactivated at any time</a:t>
          </a:r>
        </a:p>
      </dsp:txBody>
      <dsp:txXfrm>
        <a:off x="4784583" y="944327"/>
        <a:ext cx="2444418" cy="3044702"/>
      </dsp:txXfrm>
    </dsp:sp>
    <dsp:sp modelId="{E0A503F3-5090-A54A-A675-3E5549DA7CC2}">
      <dsp:nvSpPr>
        <dsp:cNvPr id="0" name=""/>
        <dsp:cNvSpPr/>
      </dsp:nvSpPr>
      <dsp:spPr>
        <a:xfrm>
          <a:off x="7166856" y="190200"/>
          <a:ext cx="834479" cy="64645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7166856" y="319491"/>
        <a:ext cx="640542" cy="387875"/>
      </dsp:txXfrm>
    </dsp:sp>
    <dsp:sp modelId="{0032AFB8-E0B8-AD46-8519-AF07AAA05D3A}">
      <dsp:nvSpPr>
        <dsp:cNvPr id="0" name=""/>
        <dsp:cNvSpPr/>
      </dsp:nvSpPr>
      <dsp:spPr>
        <a:xfrm>
          <a:off x="8347724" y="158579"/>
          <a:ext cx="2596516" cy="10645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en-US" sz="1800" kern="1200" dirty="0"/>
            <a:t>Portal Information and Communication</a:t>
          </a:r>
        </a:p>
      </dsp:txBody>
      <dsp:txXfrm>
        <a:off x="8347724" y="158579"/>
        <a:ext cx="2596516" cy="709699"/>
      </dsp:txXfrm>
    </dsp:sp>
    <dsp:sp modelId="{074B4B48-AF2A-2C43-85C6-F8321E8214EA}">
      <dsp:nvSpPr>
        <dsp:cNvPr id="0" name=""/>
        <dsp:cNvSpPr/>
      </dsp:nvSpPr>
      <dsp:spPr>
        <a:xfrm>
          <a:off x="8879540" y="868278"/>
          <a:ext cx="2596516" cy="319680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rtl="0">
            <a:lnSpc>
              <a:spcPct val="90000"/>
            </a:lnSpc>
            <a:spcBef>
              <a:spcPct val="0"/>
            </a:spcBef>
            <a:spcAft>
              <a:spcPct val="15000"/>
            </a:spcAft>
            <a:buChar char="•"/>
          </a:pPr>
          <a:r>
            <a:rPr lang="en-US" sz="1200" kern="1200" dirty="0"/>
            <a:t>Partner Agency Staff will respond to direct messages, requests, and information sent through the Customer Portal in a timely manner.</a:t>
          </a:r>
        </a:p>
        <a:p>
          <a:pPr marL="114300" lvl="1" indent="-114300" algn="l" defTabSz="533400" rtl="0">
            <a:lnSpc>
              <a:spcPct val="90000"/>
            </a:lnSpc>
            <a:spcBef>
              <a:spcPct val="0"/>
            </a:spcBef>
            <a:spcAft>
              <a:spcPct val="15000"/>
            </a:spcAft>
            <a:buChar char="•"/>
          </a:pPr>
          <a:r>
            <a:rPr lang="en-US" sz="1200" kern="1200" dirty="0"/>
            <a:t>Partner Agency Staff will review, and update information entered through the portal to ensure and accurate and complete client record.</a:t>
          </a:r>
        </a:p>
        <a:p>
          <a:pPr marL="114300" lvl="1" indent="-114300" algn="l" defTabSz="533400" rtl="0">
            <a:lnSpc>
              <a:spcPct val="90000"/>
            </a:lnSpc>
            <a:spcBef>
              <a:spcPct val="0"/>
            </a:spcBef>
            <a:spcAft>
              <a:spcPct val="15000"/>
            </a:spcAft>
            <a:buChar char="•"/>
          </a:pPr>
          <a:r>
            <a:rPr lang="en-US" sz="1200" kern="1200" dirty="0"/>
            <a:t>Information entered through the Portal is identified in Clarity with a portal icon</a:t>
          </a:r>
        </a:p>
      </dsp:txBody>
      <dsp:txXfrm>
        <a:off x="8955589" y="944327"/>
        <a:ext cx="2444418" cy="30447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3BE9E7-FC50-D245-9B06-0774FDF919FD}">
      <dsp:nvSpPr>
        <dsp:cNvPr id="0" name=""/>
        <dsp:cNvSpPr/>
      </dsp:nvSpPr>
      <dsp:spPr>
        <a:xfrm>
          <a:off x="5659" y="310840"/>
          <a:ext cx="2573431" cy="82080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72390" numCol="1" spcCol="1270" anchor="t" anchorCtr="0">
          <a:noAutofit/>
        </a:bodyPr>
        <a:lstStyle/>
        <a:p>
          <a:pPr marL="0" lvl="0" indent="0" algn="l" defTabSz="844550">
            <a:lnSpc>
              <a:spcPct val="90000"/>
            </a:lnSpc>
            <a:spcBef>
              <a:spcPct val="0"/>
            </a:spcBef>
            <a:spcAft>
              <a:spcPct val="35000"/>
            </a:spcAft>
            <a:buNone/>
          </a:pPr>
          <a:r>
            <a:rPr lang="en-US" sz="1900" kern="1200" dirty="0"/>
            <a:t>Drafted Survey</a:t>
          </a:r>
        </a:p>
      </dsp:txBody>
      <dsp:txXfrm>
        <a:off x="5659" y="310840"/>
        <a:ext cx="2573431" cy="547200"/>
      </dsp:txXfrm>
    </dsp:sp>
    <dsp:sp modelId="{73F3EDEA-45E6-CE42-87C0-1CEC6F19ECFC}">
      <dsp:nvSpPr>
        <dsp:cNvPr id="0" name=""/>
        <dsp:cNvSpPr/>
      </dsp:nvSpPr>
      <dsp:spPr>
        <a:xfrm>
          <a:off x="532748" y="858040"/>
          <a:ext cx="2573431" cy="3456337"/>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dirty="0"/>
            <a:t>Sections in survey:</a:t>
          </a:r>
        </a:p>
        <a:p>
          <a:pPr marL="342900" lvl="2" indent="-171450" algn="l" defTabSz="844550" rtl="0">
            <a:lnSpc>
              <a:spcPct val="90000"/>
            </a:lnSpc>
            <a:spcBef>
              <a:spcPct val="0"/>
            </a:spcBef>
            <a:spcAft>
              <a:spcPct val="15000"/>
            </a:spcAft>
            <a:buChar char="•"/>
          </a:pPr>
          <a:r>
            <a:rPr lang="en-US" sz="1900" kern="1200" dirty="0"/>
            <a:t>Staff and experience info</a:t>
          </a:r>
        </a:p>
        <a:p>
          <a:pPr marL="342900" lvl="2" indent="-171450" algn="l" defTabSz="844550" rtl="0">
            <a:lnSpc>
              <a:spcPct val="90000"/>
            </a:lnSpc>
            <a:spcBef>
              <a:spcPct val="0"/>
            </a:spcBef>
            <a:spcAft>
              <a:spcPct val="15000"/>
            </a:spcAft>
            <a:buChar char="•"/>
          </a:pPr>
          <a:r>
            <a:rPr lang="en-US" sz="1900" kern="1200" dirty="0"/>
            <a:t>Experience with Existing Trainings</a:t>
          </a:r>
        </a:p>
        <a:p>
          <a:pPr marL="342900" lvl="2" indent="-171450" algn="l" defTabSz="844550" rtl="0">
            <a:lnSpc>
              <a:spcPct val="90000"/>
            </a:lnSpc>
            <a:spcBef>
              <a:spcPct val="0"/>
            </a:spcBef>
            <a:spcAft>
              <a:spcPct val="15000"/>
            </a:spcAft>
            <a:buChar char="•"/>
          </a:pPr>
          <a:r>
            <a:rPr lang="en-US" sz="1900" kern="1200" dirty="0"/>
            <a:t>Knowledge Check</a:t>
          </a:r>
        </a:p>
        <a:p>
          <a:pPr marL="342900" lvl="2" indent="-171450" algn="l" defTabSz="844550" rtl="0">
            <a:lnSpc>
              <a:spcPct val="90000"/>
            </a:lnSpc>
            <a:spcBef>
              <a:spcPct val="0"/>
            </a:spcBef>
            <a:spcAft>
              <a:spcPct val="15000"/>
            </a:spcAft>
            <a:buChar char="•"/>
          </a:pPr>
          <a:r>
            <a:rPr lang="en-US" sz="1900" kern="1200" dirty="0"/>
            <a:t>Barriers to Training Access</a:t>
          </a:r>
        </a:p>
        <a:p>
          <a:pPr marL="342900" lvl="2" indent="-171450" algn="l" defTabSz="844550" rtl="0">
            <a:lnSpc>
              <a:spcPct val="90000"/>
            </a:lnSpc>
            <a:spcBef>
              <a:spcPct val="0"/>
            </a:spcBef>
            <a:spcAft>
              <a:spcPct val="15000"/>
            </a:spcAft>
            <a:buChar char="•"/>
          </a:pPr>
          <a:r>
            <a:rPr lang="en-US" sz="1900" kern="1200" dirty="0"/>
            <a:t>Training Needs &amp; Preferences</a:t>
          </a:r>
        </a:p>
      </dsp:txBody>
      <dsp:txXfrm>
        <a:off x="608121" y="933413"/>
        <a:ext cx="2422685" cy="3305591"/>
      </dsp:txXfrm>
    </dsp:sp>
    <dsp:sp modelId="{44134029-D5C0-D14D-BB83-EE73ED4FF836}">
      <dsp:nvSpPr>
        <dsp:cNvPr id="0" name=""/>
        <dsp:cNvSpPr/>
      </dsp:nvSpPr>
      <dsp:spPr>
        <a:xfrm>
          <a:off x="2969213" y="264085"/>
          <a:ext cx="827060" cy="64070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2969213" y="392227"/>
        <a:ext cx="634847" cy="384425"/>
      </dsp:txXfrm>
    </dsp:sp>
    <dsp:sp modelId="{E361BB9A-BFC0-B249-9EE4-B5A6F89DC47D}">
      <dsp:nvSpPr>
        <dsp:cNvPr id="0" name=""/>
        <dsp:cNvSpPr/>
      </dsp:nvSpPr>
      <dsp:spPr>
        <a:xfrm>
          <a:off x="4139582" y="310840"/>
          <a:ext cx="2573431" cy="82080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72390" numCol="1" spcCol="1270" anchor="t" anchorCtr="0">
          <a:noAutofit/>
        </a:bodyPr>
        <a:lstStyle/>
        <a:p>
          <a:pPr marL="0" lvl="0" indent="0" algn="l" defTabSz="844550">
            <a:lnSpc>
              <a:spcPct val="90000"/>
            </a:lnSpc>
            <a:spcBef>
              <a:spcPct val="0"/>
            </a:spcBef>
            <a:spcAft>
              <a:spcPct val="35000"/>
            </a:spcAft>
            <a:buNone/>
          </a:pPr>
          <a:r>
            <a:rPr lang="en-US" sz="1900" kern="1200" dirty="0"/>
            <a:t>Share with providers</a:t>
          </a:r>
        </a:p>
      </dsp:txBody>
      <dsp:txXfrm>
        <a:off x="4139582" y="310840"/>
        <a:ext cx="2573431" cy="547200"/>
      </dsp:txXfrm>
    </dsp:sp>
    <dsp:sp modelId="{BFD1AD1D-F789-F145-BF75-C38B25FC0D22}">
      <dsp:nvSpPr>
        <dsp:cNvPr id="0" name=""/>
        <dsp:cNvSpPr/>
      </dsp:nvSpPr>
      <dsp:spPr>
        <a:xfrm>
          <a:off x="4666670" y="858040"/>
          <a:ext cx="2573431" cy="3456337"/>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dirty="0"/>
            <a:t>To release survey May 1</a:t>
          </a:r>
          <a:r>
            <a:rPr lang="en-US" sz="1900" kern="1200" baseline="30000" dirty="0"/>
            <a:t>st</a:t>
          </a:r>
          <a:r>
            <a:rPr lang="en-US" sz="1900" kern="1200" dirty="0"/>
            <a:t> (TBD) and close May 31</a:t>
          </a:r>
          <a:r>
            <a:rPr lang="en-US" sz="1900" kern="1200" baseline="30000" dirty="0"/>
            <a:t>st</a:t>
          </a:r>
          <a:r>
            <a:rPr lang="en-US" sz="1900" kern="1200" dirty="0"/>
            <a:t> (TBD)</a:t>
          </a:r>
        </a:p>
        <a:p>
          <a:pPr marL="171450" lvl="1" indent="-171450" algn="l" defTabSz="844550" rtl="0">
            <a:lnSpc>
              <a:spcPct val="90000"/>
            </a:lnSpc>
            <a:spcBef>
              <a:spcPct val="0"/>
            </a:spcBef>
            <a:spcAft>
              <a:spcPct val="15000"/>
            </a:spcAft>
            <a:buChar char="•"/>
          </a:pPr>
          <a:r>
            <a:rPr lang="en-US" sz="1900" kern="1200" dirty="0"/>
            <a:t>Will share survey with provider network</a:t>
          </a:r>
        </a:p>
        <a:p>
          <a:pPr marL="171450" lvl="1" indent="-171450" algn="l" defTabSz="844550" rtl="0">
            <a:lnSpc>
              <a:spcPct val="90000"/>
            </a:lnSpc>
            <a:spcBef>
              <a:spcPct val="0"/>
            </a:spcBef>
            <a:spcAft>
              <a:spcPct val="15000"/>
            </a:spcAft>
            <a:buChar char="•"/>
          </a:pPr>
          <a:r>
            <a:rPr lang="en-US" sz="1900" kern="1200" dirty="0"/>
            <a:t>To leverage HMIS space to raise awareness of survey</a:t>
          </a:r>
        </a:p>
      </dsp:txBody>
      <dsp:txXfrm>
        <a:off x="4742043" y="933413"/>
        <a:ext cx="2422685" cy="3305591"/>
      </dsp:txXfrm>
    </dsp:sp>
    <dsp:sp modelId="{7728C672-EDA3-0B46-B0BF-FF879D191F73}">
      <dsp:nvSpPr>
        <dsp:cNvPr id="0" name=""/>
        <dsp:cNvSpPr/>
      </dsp:nvSpPr>
      <dsp:spPr>
        <a:xfrm>
          <a:off x="7103136" y="264085"/>
          <a:ext cx="827060" cy="64070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7103136" y="392227"/>
        <a:ext cx="634847" cy="384425"/>
      </dsp:txXfrm>
    </dsp:sp>
    <dsp:sp modelId="{99C63C1E-3633-FB42-B349-D2F90DA043FB}">
      <dsp:nvSpPr>
        <dsp:cNvPr id="0" name=""/>
        <dsp:cNvSpPr/>
      </dsp:nvSpPr>
      <dsp:spPr>
        <a:xfrm>
          <a:off x="8273504" y="310840"/>
          <a:ext cx="2573431" cy="82080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72390" numCol="1" spcCol="1270" anchor="t" anchorCtr="0">
          <a:noAutofit/>
        </a:bodyPr>
        <a:lstStyle/>
        <a:p>
          <a:pPr marL="0" lvl="0" indent="0" algn="l" defTabSz="844550">
            <a:lnSpc>
              <a:spcPct val="90000"/>
            </a:lnSpc>
            <a:spcBef>
              <a:spcPct val="0"/>
            </a:spcBef>
            <a:spcAft>
              <a:spcPct val="35000"/>
            </a:spcAft>
            <a:buNone/>
          </a:pPr>
          <a:r>
            <a:rPr lang="en-US" sz="1900" kern="1200" dirty="0"/>
            <a:t>Analyze results</a:t>
          </a:r>
        </a:p>
      </dsp:txBody>
      <dsp:txXfrm>
        <a:off x="8273504" y="310840"/>
        <a:ext cx="2573431" cy="547200"/>
      </dsp:txXfrm>
    </dsp:sp>
    <dsp:sp modelId="{149DBE3F-3E87-624B-9312-0CF39163302E}">
      <dsp:nvSpPr>
        <dsp:cNvPr id="0" name=""/>
        <dsp:cNvSpPr/>
      </dsp:nvSpPr>
      <dsp:spPr>
        <a:xfrm>
          <a:off x="8800593" y="858040"/>
          <a:ext cx="2573431" cy="3456337"/>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171450" lvl="1" indent="-171450" algn="l" defTabSz="844550" rtl="0">
            <a:lnSpc>
              <a:spcPct val="90000"/>
            </a:lnSpc>
            <a:spcBef>
              <a:spcPct val="0"/>
            </a:spcBef>
            <a:spcAft>
              <a:spcPct val="15000"/>
            </a:spcAft>
            <a:buChar char="•"/>
          </a:pPr>
          <a:r>
            <a:rPr lang="en-US" sz="1900" kern="1200" dirty="0"/>
            <a:t>Homebase will review feedback from providers and summarize findings for the HMIS committee</a:t>
          </a:r>
        </a:p>
        <a:p>
          <a:pPr marL="171450" lvl="1" indent="-171450" algn="l" defTabSz="844550" rtl="0">
            <a:lnSpc>
              <a:spcPct val="90000"/>
            </a:lnSpc>
            <a:spcBef>
              <a:spcPct val="0"/>
            </a:spcBef>
            <a:spcAft>
              <a:spcPct val="15000"/>
            </a:spcAft>
            <a:buChar char="•"/>
          </a:pPr>
          <a:r>
            <a:rPr lang="en-US" sz="1900" kern="1200" dirty="0"/>
            <a:t>HMIS committee will make recommendations on training to HMIS liaison</a:t>
          </a:r>
        </a:p>
      </dsp:txBody>
      <dsp:txXfrm>
        <a:off x="8875966" y="933413"/>
        <a:ext cx="2422685" cy="33055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32CFAD-EBA3-4A48-8667-93C3E82B441B}">
      <dsp:nvSpPr>
        <dsp:cNvPr id="0" name=""/>
        <dsp:cNvSpPr/>
      </dsp:nvSpPr>
      <dsp:spPr>
        <a:xfrm>
          <a:off x="51" y="6338"/>
          <a:ext cx="4913783" cy="152229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l" defTabSz="844550">
            <a:lnSpc>
              <a:spcPct val="90000"/>
            </a:lnSpc>
            <a:spcBef>
              <a:spcPct val="0"/>
            </a:spcBef>
            <a:spcAft>
              <a:spcPct val="35000"/>
            </a:spcAft>
            <a:buNone/>
          </a:pPr>
          <a:r>
            <a:rPr lang="en-US" sz="1900" b="1" kern="1200" dirty="0"/>
            <a:t>Background: </a:t>
          </a:r>
          <a:r>
            <a:rPr lang="en-US" sz="1900" kern="1200" dirty="0"/>
            <a:t>The Leadership Board is exploring ways to streamline the CoC Committee structure to strengthen impact, reduce inefficiencies, and ensure committees are focused on meaningful, high-priority work.</a:t>
          </a:r>
        </a:p>
      </dsp:txBody>
      <dsp:txXfrm>
        <a:off x="51" y="6338"/>
        <a:ext cx="4913783" cy="1522290"/>
      </dsp:txXfrm>
    </dsp:sp>
    <dsp:sp modelId="{CC79F52C-4F07-F946-8B5E-34E8D9A1F549}">
      <dsp:nvSpPr>
        <dsp:cNvPr id="0" name=""/>
        <dsp:cNvSpPr/>
      </dsp:nvSpPr>
      <dsp:spPr>
        <a:xfrm>
          <a:off x="51" y="1528629"/>
          <a:ext cx="4913783" cy="2816369"/>
        </a:xfrm>
        <a:prstGeom prst="rect">
          <a:avLst/>
        </a:prstGeom>
        <a:solidFill>
          <a:schemeClr val="accent2">
            <a:tint val="40000"/>
            <a:alpha val="90000"/>
            <a:hueOff val="0"/>
            <a:satOff val="0"/>
            <a:lumOff val="0"/>
            <a:alphaOff val="0"/>
          </a:schemeClr>
        </a:solidFill>
        <a:ln w="635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Concerns include:</a:t>
          </a:r>
        </a:p>
        <a:p>
          <a:pPr marL="342900" lvl="2" indent="-171450" algn="l" defTabSz="844550">
            <a:lnSpc>
              <a:spcPct val="90000"/>
            </a:lnSpc>
            <a:spcBef>
              <a:spcPct val="0"/>
            </a:spcBef>
            <a:spcAft>
              <a:spcPct val="15000"/>
            </a:spcAft>
            <a:buChar char="•"/>
          </a:pPr>
          <a:r>
            <a:rPr lang="en-US" sz="1900" kern="1200" dirty="0"/>
            <a:t>Some committees may have overlapping scopes or duplicative responsibilities.</a:t>
          </a:r>
        </a:p>
        <a:p>
          <a:pPr marL="342900" lvl="2" indent="-171450" algn="l" defTabSz="844550">
            <a:lnSpc>
              <a:spcPct val="90000"/>
            </a:lnSpc>
            <a:spcBef>
              <a:spcPct val="0"/>
            </a:spcBef>
            <a:spcAft>
              <a:spcPct val="15000"/>
            </a:spcAft>
            <a:buChar char="•"/>
          </a:pPr>
          <a:r>
            <a:rPr lang="en-US" sz="1900" kern="1200"/>
            <a:t>The current structure can make it difficult to focus on strategic deliverables and long-term goals.</a:t>
          </a:r>
        </a:p>
        <a:p>
          <a:pPr marL="342900" lvl="2" indent="-171450" algn="l" defTabSz="844550">
            <a:lnSpc>
              <a:spcPct val="90000"/>
            </a:lnSpc>
            <a:spcBef>
              <a:spcPct val="0"/>
            </a:spcBef>
            <a:spcAft>
              <a:spcPct val="15000"/>
            </a:spcAft>
            <a:buChar char="•"/>
          </a:pPr>
          <a:r>
            <a:rPr lang="en-US" sz="1900" kern="1200" dirty="0"/>
            <a:t>Opportunities may exist to consolidate or shift work to better support systemwide progress.</a:t>
          </a:r>
        </a:p>
      </dsp:txBody>
      <dsp:txXfrm>
        <a:off x="51" y="1528629"/>
        <a:ext cx="4913783" cy="2816369"/>
      </dsp:txXfrm>
    </dsp:sp>
    <dsp:sp modelId="{E0872532-4D6D-A142-ABDE-2E94CED10360}">
      <dsp:nvSpPr>
        <dsp:cNvPr id="0" name=""/>
        <dsp:cNvSpPr/>
      </dsp:nvSpPr>
      <dsp:spPr>
        <a:xfrm>
          <a:off x="5601764" y="6338"/>
          <a:ext cx="4913783" cy="1522290"/>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l" defTabSz="844550">
            <a:lnSpc>
              <a:spcPct val="90000"/>
            </a:lnSpc>
            <a:spcBef>
              <a:spcPct val="0"/>
            </a:spcBef>
            <a:spcAft>
              <a:spcPct val="35000"/>
            </a:spcAft>
            <a:buNone/>
          </a:pPr>
          <a:r>
            <a:rPr lang="en-US" sz="1900" b="1" kern="1200" dirty="0"/>
            <a:t>Goal: </a:t>
          </a:r>
          <a:r>
            <a:rPr lang="en-US" sz="1900" kern="1200" dirty="0"/>
            <a:t>The SIC Committee was asked to reflect on its role and structure as part of a broader conversation:</a:t>
          </a:r>
        </a:p>
      </dsp:txBody>
      <dsp:txXfrm>
        <a:off x="5601764" y="6338"/>
        <a:ext cx="4913783" cy="1522290"/>
      </dsp:txXfrm>
    </dsp:sp>
    <dsp:sp modelId="{F415E688-C37B-C942-8C28-1D0E0C5BBCB4}">
      <dsp:nvSpPr>
        <dsp:cNvPr id="0" name=""/>
        <dsp:cNvSpPr/>
      </dsp:nvSpPr>
      <dsp:spPr>
        <a:xfrm>
          <a:off x="5601764" y="1528629"/>
          <a:ext cx="4913783" cy="2816369"/>
        </a:xfrm>
        <a:prstGeom prst="rect">
          <a:avLst/>
        </a:prstGeom>
        <a:solidFill>
          <a:schemeClr val="accent3">
            <a:tint val="40000"/>
            <a:alpha val="90000"/>
            <a:hueOff val="0"/>
            <a:satOff val="0"/>
            <a:lumOff val="0"/>
            <a:alphaOff val="0"/>
          </a:schemeClr>
        </a:solidFill>
        <a:ln w="6350" cap="flat" cmpd="sng" algn="ctr">
          <a:solidFill>
            <a:schemeClr val="accent3">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Is the committee producing essential, impactful work?</a:t>
          </a:r>
        </a:p>
        <a:p>
          <a:pPr marL="171450" lvl="1" indent="-171450" algn="l" defTabSz="844550">
            <a:lnSpc>
              <a:spcPct val="90000"/>
            </a:lnSpc>
            <a:spcBef>
              <a:spcPct val="0"/>
            </a:spcBef>
            <a:spcAft>
              <a:spcPct val="15000"/>
            </a:spcAft>
            <a:buChar char="•"/>
          </a:pPr>
          <a:r>
            <a:rPr lang="en-US" sz="1900" kern="1200" dirty="0"/>
            <a:t>Is the cadence sustainable and effective?</a:t>
          </a:r>
        </a:p>
        <a:p>
          <a:pPr marL="171450" lvl="1" indent="-171450" algn="l" defTabSz="844550">
            <a:lnSpc>
              <a:spcPct val="90000"/>
            </a:lnSpc>
            <a:spcBef>
              <a:spcPct val="0"/>
            </a:spcBef>
            <a:spcAft>
              <a:spcPct val="15000"/>
            </a:spcAft>
            <a:buChar char="•"/>
          </a:pPr>
          <a:r>
            <a:rPr lang="en-US" sz="1900" kern="1200" dirty="0"/>
            <a:t>Could this work be better aligned, integrated, or streamlined?</a:t>
          </a:r>
        </a:p>
      </dsp:txBody>
      <dsp:txXfrm>
        <a:off x="5601764" y="1528629"/>
        <a:ext cx="4913783" cy="281636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07308-B497-8545-9E56-4967C7BF28C7}">
      <dsp:nvSpPr>
        <dsp:cNvPr id="0" name=""/>
        <dsp:cNvSpPr/>
      </dsp:nvSpPr>
      <dsp:spPr>
        <a:xfrm>
          <a:off x="5589" y="2468567"/>
          <a:ext cx="3253581" cy="1301432"/>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HMIS and SIC suggested alternating schedules and keeping distinct committees</a:t>
          </a:r>
        </a:p>
      </dsp:txBody>
      <dsp:txXfrm>
        <a:off x="656305" y="2468567"/>
        <a:ext cx="1952149" cy="1301432"/>
      </dsp:txXfrm>
    </dsp:sp>
    <dsp:sp modelId="{F88CA7DF-7677-2B4C-8FAE-77466F77DC04}">
      <dsp:nvSpPr>
        <dsp:cNvPr id="0" name=""/>
        <dsp:cNvSpPr/>
      </dsp:nvSpPr>
      <dsp:spPr>
        <a:xfrm>
          <a:off x="2933813" y="2468567"/>
          <a:ext cx="3253581" cy="1301432"/>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The Leadership Board recommended a 6 month pilot phase</a:t>
          </a:r>
        </a:p>
      </dsp:txBody>
      <dsp:txXfrm>
        <a:off x="3584529" y="2468567"/>
        <a:ext cx="1952149" cy="1301432"/>
      </dsp:txXfrm>
    </dsp:sp>
    <dsp:sp modelId="{EC329874-F9DC-1A4D-8E96-20C4BF75B438}">
      <dsp:nvSpPr>
        <dsp:cNvPr id="0" name=""/>
        <dsp:cNvSpPr/>
      </dsp:nvSpPr>
      <dsp:spPr>
        <a:xfrm>
          <a:off x="5862036" y="2468567"/>
          <a:ext cx="3253581" cy="1301432"/>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At this point we need to review our structure and make recommendations to the Leadership Board</a:t>
          </a:r>
        </a:p>
      </dsp:txBody>
      <dsp:txXfrm>
        <a:off x="6512752" y="2468567"/>
        <a:ext cx="1952149" cy="1301432"/>
      </dsp:txXfrm>
    </dsp:sp>
    <dsp:sp modelId="{49F1D00B-C133-FE4B-8CD5-6BB0B45E83A4}">
      <dsp:nvSpPr>
        <dsp:cNvPr id="0" name=""/>
        <dsp:cNvSpPr/>
      </dsp:nvSpPr>
      <dsp:spPr>
        <a:xfrm>
          <a:off x="8790260" y="2468567"/>
          <a:ext cx="3253581" cy="1301432"/>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We either merge or continue with our alternating structure</a:t>
          </a:r>
        </a:p>
      </dsp:txBody>
      <dsp:txXfrm>
        <a:off x="9440976" y="2468567"/>
        <a:ext cx="1952149" cy="13014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FD41F-E3C4-4B4D-BE91-96887A3F599F}">
      <dsp:nvSpPr>
        <dsp:cNvPr id="0" name=""/>
        <dsp:cNvSpPr/>
      </dsp:nvSpPr>
      <dsp:spPr>
        <a:xfrm>
          <a:off x="51" y="213219"/>
          <a:ext cx="4913783"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Calibri Light" panose="020F0302020204030204"/>
            </a:rPr>
            <a:t>HMIS Committee</a:t>
          </a:r>
          <a:endParaRPr lang="en-US" sz="2000" kern="1200" dirty="0"/>
        </a:p>
      </dsp:txBody>
      <dsp:txXfrm>
        <a:off x="51" y="213219"/>
        <a:ext cx="4913783" cy="576000"/>
      </dsp:txXfrm>
    </dsp:sp>
    <dsp:sp modelId="{784234E9-C345-4092-849A-E584BFC15477}">
      <dsp:nvSpPr>
        <dsp:cNvPr id="0" name=""/>
        <dsp:cNvSpPr/>
      </dsp:nvSpPr>
      <dsp:spPr>
        <a:xfrm>
          <a:off x="51" y="789219"/>
          <a:ext cx="4913783" cy="33488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kern="1200" dirty="0">
              <a:latin typeface="Calibri Light" panose="020F0302020204030204"/>
            </a:rPr>
            <a:t>The HMIS committee</a:t>
          </a:r>
          <a:r>
            <a:rPr lang="en-US" sz="2000" b="1" kern="1200" dirty="0"/>
            <a:t> helps oversee and improve the Homeless Management Information System (HMIS) to meet HUD requirements and support strong data infrastructure for the CoC.</a:t>
          </a:r>
          <a:r>
            <a:rPr lang="en-US" sz="2000" kern="1200" dirty="0"/>
            <a:t> It serves as a space to identify system challenges, recommend improvements, and uplift user feedback. The committee reviews HMIS policies, evaluates the HMIS Lead annually, and applies a racial equity lens in all of its work.</a:t>
          </a:r>
          <a:endParaRPr lang="en-US" sz="2000" kern="1200" dirty="0">
            <a:latin typeface="Calibri Light" panose="020F0302020204030204"/>
          </a:endParaRPr>
        </a:p>
      </dsp:txBody>
      <dsp:txXfrm>
        <a:off x="51" y="789219"/>
        <a:ext cx="4913783" cy="3348899"/>
      </dsp:txXfrm>
    </dsp:sp>
    <dsp:sp modelId="{ACFD3B96-72B6-4520-BB82-7265A9D95983}">
      <dsp:nvSpPr>
        <dsp:cNvPr id="0" name=""/>
        <dsp:cNvSpPr/>
      </dsp:nvSpPr>
      <dsp:spPr>
        <a:xfrm>
          <a:off x="5601764" y="213219"/>
          <a:ext cx="4913783"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Calibri Light" panose="020F0302020204030204"/>
            </a:rPr>
            <a:t>SIC Committee</a:t>
          </a:r>
          <a:endParaRPr lang="en-US" sz="2000" kern="1200" dirty="0"/>
        </a:p>
      </dsp:txBody>
      <dsp:txXfrm>
        <a:off x="5601764" y="213219"/>
        <a:ext cx="4913783" cy="576000"/>
      </dsp:txXfrm>
    </dsp:sp>
    <dsp:sp modelId="{DFE07741-14A2-442F-B1F4-FF0203F2F9D0}">
      <dsp:nvSpPr>
        <dsp:cNvPr id="0" name=""/>
        <dsp:cNvSpPr/>
      </dsp:nvSpPr>
      <dsp:spPr>
        <a:xfrm>
          <a:off x="5601764" y="789219"/>
          <a:ext cx="4913783" cy="33488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kern="1200" dirty="0"/>
            <a:t>The System Impact Committee monitors progress toward the CoC’s strategic plan (Home Together) by reviewing system and provider performance, identifying trends, and recommending policy or program changes.</a:t>
          </a:r>
          <a:r>
            <a:rPr lang="en-US" sz="2000" kern="1200" dirty="0"/>
            <a:t> It helps shape Point in Time Count methods, tracks racial equity goals, supports provider performance review and quality improvement, and advises on funding alignment. The committee uses a racial equity lens throughout its work.</a:t>
          </a:r>
          <a:endParaRPr lang="en-US" sz="2000" kern="1200" dirty="0">
            <a:latin typeface="Calibri Light" panose="020F0302020204030204"/>
          </a:endParaRPr>
        </a:p>
      </dsp:txBody>
      <dsp:txXfrm>
        <a:off x="5601764" y="789219"/>
        <a:ext cx="4913783" cy="33488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BC7A7B-F24E-3449-A7B0-6B4A67FBE020}">
      <dsp:nvSpPr>
        <dsp:cNvPr id="0" name=""/>
        <dsp:cNvSpPr/>
      </dsp:nvSpPr>
      <dsp:spPr>
        <a:xfrm>
          <a:off x="2462026" y="1178"/>
          <a:ext cx="2485132" cy="124256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41910" rIns="62865" bIns="41910" numCol="1" spcCol="1270" anchor="ctr" anchorCtr="0">
          <a:noAutofit/>
        </a:bodyPr>
        <a:lstStyle/>
        <a:p>
          <a:pPr marL="0" lvl="0" indent="0" algn="ctr" defTabSz="1466850" rtl="0">
            <a:lnSpc>
              <a:spcPct val="90000"/>
            </a:lnSpc>
            <a:spcBef>
              <a:spcPct val="0"/>
            </a:spcBef>
            <a:spcAft>
              <a:spcPct val="35000"/>
            </a:spcAft>
            <a:buNone/>
          </a:pPr>
          <a:r>
            <a:rPr lang="en-US" sz="3300" kern="1200" dirty="0"/>
            <a:t>Consolidated membership</a:t>
          </a:r>
        </a:p>
      </dsp:txBody>
      <dsp:txXfrm>
        <a:off x="2498420" y="37572"/>
        <a:ext cx="2412344" cy="1169778"/>
      </dsp:txXfrm>
    </dsp:sp>
    <dsp:sp modelId="{89FC2015-49BD-9D4F-929D-8030156F5475}">
      <dsp:nvSpPr>
        <dsp:cNvPr id="0" name=""/>
        <dsp:cNvSpPr/>
      </dsp:nvSpPr>
      <dsp:spPr>
        <a:xfrm>
          <a:off x="2710539" y="1243744"/>
          <a:ext cx="248513" cy="931924"/>
        </a:xfrm>
        <a:custGeom>
          <a:avLst/>
          <a:gdLst/>
          <a:ahLst/>
          <a:cxnLst/>
          <a:rect l="0" t="0" r="0" b="0"/>
          <a:pathLst>
            <a:path>
              <a:moveTo>
                <a:pt x="0" y="0"/>
              </a:moveTo>
              <a:lnTo>
                <a:pt x="0" y="931924"/>
              </a:lnTo>
              <a:lnTo>
                <a:pt x="248513" y="93192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05B6FFB-F866-4A42-804C-43625A2855D0}">
      <dsp:nvSpPr>
        <dsp:cNvPr id="0" name=""/>
        <dsp:cNvSpPr/>
      </dsp:nvSpPr>
      <dsp:spPr>
        <a:xfrm>
          <a:off x="2959052" y="1554385"/>
          <a:ext cx="1988105" cy="124256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0">
            <a:lnSpc>
              <a:spcPct val="90000"/>
            </a:lnSpc>
            <a:spcBef>
              <a:spcPct val="0"/>
            </a:spcBef>
            <a:spcAft>
              <a:spcPct val="35000"/>
            </a:spcAft>
            <a:buNone/>
          </a:pPr>
          <a:r>
            <a:rPr lang="en-US" sz="1400" kern="1200" dirty="0"/>
            <a:t>Currently overlapping membership with fluctuating attendance</a:t>
          </a:r>
        </a:p>
      </dsp:txBody>
      <dsp:txXfrm>
        <a:off x="2995446" y="1590779"/>
        <a:ext cx="1915317" cy="1169778"/>
      </dsp:txXfrm>
    </dsp:sp>
    <dsp:sp modelId="{74B3D513-060C-444E-8048-5A1B8FF7555C}">
      <dsp:nvSpPr>
        <dsp:cNvPr id="0" name=""/>
        <dsp:cNvSpPr/>
      </dsp:nvSpPr>
      <dsp:spPr>
        <a:xfrm>
          <a:off x="2710539" y="1243744"/>
          <a:ext cx="248513" cy="2485132"/>
        </a:xfrm>
        <a:custGeom>
          <a:avLst/>
          <a:gdLst/>
          <a:ahLst/>
          <a:cxnLst/>
          <a:rect l="0" t="0" r="0" b="0"/>
          <a:pathLst>
            <a:path>
              <a:moveTo>
                <a:pt x="0" y="0"/>
              </a:moveTo>
              <a:lnTo>
                <a:pt x="0" y="2485132"/>
              </a:lnTo>
              <a:lnTo>
                <a:pt x="248513" y="248513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75A6C8-4860-5848-BF68-4046D937F49A}">
      <dsp:nvSpPr>
        <dsp:cNvPr id="0" name=""/>
        <dsp:cNvSpPr/>
      </dsp:nvSpPr>
      <dsp:spPr>
        <a:xfrm>
          <a:off x="2959052" y="3107593"/>
          <a:ext cx="1988105" cy="124256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3266964"/>
              <a:satOff val="-13592"/>
              <a:lumOff val="320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0">
            <a:lnSpc>
              <a:spcPct val="90000"/>
            </a:lnSpc>
            <a:spcBef>
              <a:spcPct val="0"/>
            </a:spcBef>
            <a:spcAft>
              <a:spcPct val="35000"/>
            </a:spcAft>
            <a:buNone/>
          </a:pPr>
          <a:r>
            <a:rPr lang="en-US" sz="1400" kern="1200" dirty="0"/>
            <a:t>Would allow for core member of regular attendees to participate in both discussion</a:t>
          </a:r>
        </a:p>
      </dsp:txBody>
      <dsp:txXfrm>
        <a:off x="2995446" y="3143987"/>
        <a:ext cx="1915317" cy="1169778"/>
      </dsp:txXfrm>
    </dsp:sp>
    <dsp:sp modelId="{260D8339-2378-0A49-8BF8-E8EAB4EA1CEC}">
      <dsp:nvSpPr>
        <dsp:cNvPr id="0" name=""/>
        <dsp:cNvSpPr/>
      </dsp:nvSpPr>
      <dsp:spPr>
        <a:xfrm>
          <a:off x="5568441" y="1178"/>
          <a:ext cx="2485132" cy="1242566"/>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2865" tIns="41910" rIns="62865" bIns="41910" numCol="1" spcCol="1270" anchor="ctr" anchorCtr="0">
          <a:noAutofit/>
        </a:bodyPr>
        <a:lstStyle/>
        <a:p>
          <a:pPr marL="0" lvl="0" indent="0" algn="ctr" defTabSz="1466850" rtl="0">
            <a:lnSpc>
              <a:spcPct val="90000"/>
            </a:lnSpc>
            <a:spcBef>
              <a:spcPct val="0"/>
            </a:spcBef>
            <a:spcAft>
              <a:spcPct val="35000"/>
            </a:spcAft>
            <a:buNone/>
          </a:pPr>
          <a:r>
            <a:rPr lang="en-US" sz="3300" kern="1200" dirty="0"/>
            <a:t>Meeting Structure</a:t>
          </a:r>
        </a:p>
      </dsp:txBody>
      <dsp:txXfrm>
        <a:off x="5604835" y="37572"/>
        <a:ext cx="2412344" cy="1169778"/>
      </dsp:txXfrm>
    </dsp:sp>
    <dsp:sp modelId="{50756300-2D72-BD48-9F38-ED562FB76E0F}">
      <dsp:nvSpPr>
        <dsp:cNvPr id="0" name=""/>
        <dsp:cNvSpPr/>
      </dsp:nvSpPr>
      <dsp:spPr>
        <a:xfrm>
          <a:off x="5816954" y="1243744"/>
          <a:ext cx="248513" cy="931924"/>
        </a:xfrm>
        <a:custGeom>
          <a:avLst/>
          <a:gdLst/>
          <a:ahLst/>
          <a:cxnLst/>
          <a:rect l="0" t="0" r="0" b="0"/>
          <a:pathLst>
            <a:path>
              <a:moveTo>
                <a:pt x="0" y="0"/>
              </a:moveTo>
              <a:lnTo>
                <a:pt x="0" y="931924"/>
              </a:lnTo>
              <a:lnTo>
                <a:pt x="248513" y="93192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EBDD78-9D30-EB40-ACFB-D0423328B419}">
      <dsp:nvSpPr>
        <dsp:cNvPr id="0" name=""/>
        <dsp:cNvSpPr/>
      </dsp:nvSpPr>
      <dsp:spPr>
        <a:xfrm>
          <a:off x="6065467" y="1554385"/>
          <a:ext cx="1988105" cy="124256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6533927"/>
              <a:satOff val="-27185"/>
              <a:lumOff val="640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0">
            <a:lnSpc>
              <a:spcPct val="90000"/>
            </a:lnSpc>
            <a:spcBef>
              <a:spcPct val="0"/>
            </a:spcBef>
            <a:spcAft>
              <a:spcPct val="35000"/>
            </a:spcAft>
            <a:buNone/>
          </a:pPr>
          <a:r>
            <a:rPr lang="en-US" sz="1400" kern="1200" dirty="0"/>
            <a:t>The HMIS planning group suggested dedicating first hour of meetings to HMIS policies and governance</a:t>
          </a:r>
        </a:p>
      </dsp:txBody>
      <dsp:txXfrm>
        <a:off x="6101861" y="1590779"/>
        <a:ext cx="1915317" cy="1169778"/>
      </dsp:txXfrm>
    </dsp:sp>
    <dsp:sp modelId="{CAE1A409-5037-D044-B7C1-4DCBA69A5B38}">
      <dsp:nvSpPr>
        <dsp:cNvPr id="0" name=""/>
        <dsp:cNvSpPr/>
      </dsp:nvSpPr>
      <dsp:spPr>
        <a:xfrm>
          <a:off x="5816954" y="1243744"/>
          <a:ext cx="248513" cy="2485132"/>
        </a:xfrm>
        <a:custGeom>
          <a:avLst/>
          <a:gdLst/>
          <a:ahLst/>
          <a:cxnLst/>
          <a:rect l="0" t="0" r="0" b="0"/>
          <a:pathLst>
            <a:path>
              <a:moveTo>
                <a:pt x="0" y="0"/>
              </a:moveTo>
              <a:lnTo>
                <a:pt x="0" y="2485132"/>
              </a:lnTo>
              <a:lnTo>
                <a:pt x="248513" y="248513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3DE38A-FC62-5D41-B06C-36435EFC6337}">
      <dsp:nvSpPr>
        <dsp:cNvPr id="0" name=""/>
        <dsp:cNvSpPr/>
      </dsp:nvSpPr>
      <dsp:spPr>
        <a:xfrm>
          <a:off x="6065467" y="3107593"/>
          <a:ext cx="1988105" cy="124256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0">
            <a:lnSpc>
              <a:spcPct val="90000"/>
            </a:lnSpc>
            <a:spcBef>
              <a:spcPct val="0"/>
            </a:spcBef>
            <a:spcAft>
              <a:spcPct val="35000"/>
            </a:spcAft>
            <a:buNone/>
          </a:pPr>
          <a:r>
            <a:rPr lang="en-US" sz="1400" kern="1200" dirty="0"/>
            <a:t>There would be natural flow from system design to system performance review</a:t>
          </a:r>
        </a:p>
      </dsp:txBody>
      <dsp:txXfrm>
        <a:off x="6101861" y="3143987"/>
        <a:ext cx="1915317" cy="116977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9E109-220B-A54B-90A0-927ECA6DAAA9}" type="datetimeFigureOut">
              <a:rPr lang="en-US" smtClean="0"/>
              <a:t>4/9/26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9082C0-3D24-A141-B630-2838F2038825}" type="slidenum">
              <a:rPr lang="en-US" smtClean="0"/>
              <a:t>‹#›</a:t>
            </a:fld>
            <a:endParaRPr lang="en-US"/>
          </a:p>
        </p:txBody>
      </p:sp>
    </p:spTree>
    <p:extLst>
      <p:ext uri="{BB962C8B-B14F-4D97-AF65-F5344CB8AC3E}">
        <p14:creationId xmlns:p14="http://schemas.microsoft.com/office/powerpoint/2010/main" val="1233780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34EE1D5-7E3F-1944-A04A-4C20800B3CC7}" type="slidenum">
              <a:rPr lang="en-US" smtClean="0"/>
              <a:pPr>
                <a:defRPr/>
              </a:pPr>
              <a:t>1</a:t>
            </a:fld>
            <a:endParaRPr lang="en-US"/>
          </a:p>
        </p:txBody>
      </p:sp>
    </p:spTree>
    <p:extLst>
      <p:ext uri="{BB962C8B-B14F-4D97-AF65-F5344CB8AC3E}">
        <p14:creationId xmlns:p14="http://schemas.microsoft.com/office/powerpoint/2010/main" val="912522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93EB0-31B2-9AC9-FE72-999B1059E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5E11A-0D22-7275-86C9-84E01C8D5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C97465-DD39-96B6-9713-EAAEF3C6C8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4426CE-3D2A-9179-DCE3-A6F0991625C8}"/>
              </a:ext>
            </a:extLst>
          </p:cNvPr>
          <p:cNvSpPr>
            <a:spLocks noGrp="1"/>
          </p:cNvSpPr>
          <p:nvPr>
            <p:ph type="sldNum" sz="quarter" idx="5"/>
          </p:nvPr>
        </p:nvSpPr>
        <p:spPr/>
        <p:txBody>
          <a:bodyPr/>
          <a:lstStyle/>
          <a:p>
            <a:pPr>
              <a:defRPr/>
            </a:pPr>
            <a:fld id="{C34EE1D5-7E3F-1944-A04A-4C20800B3CC7}" type="slidenum">
              <a:rPr lang="en-US" smtClean="0"/>
              <a:pPr>
                <a:defRPr/>
              </a:pPr>
              <a:t>11</a:t>
            </a:fld>
            <a:endParaRPr lang="en-US"/>
          </a:p>
        </p:txBody>
      </p:sp>
    </p:spTree>
    <p:extLst>
      <p:ext uri="{BB962C8B-B14F-4D97-AF65-F5344CB8AC3E}">
        <p14:creationId xmlns:p14="http://schemas.microsoft.com/office/powerpoint/2010/main" val="31379847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581D6-3328-A1AD-04E8-210721FD2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446FA-387F-6952-9205-8F96B4E33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09F25C-BA1C-C616-463A-90B2CECD37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9A3AD6-B7AA-FB11-5E31-133E037F008E}"/>
              </a:ext>
            </a:extLst>
          </p:cNvPr>
          <p:cNvSpPr>
            <a:spLocks noGrp="1"/>
          </p:cNvSpPr>
          <p:nvPr>
            <p:ph type="sldNum" sz="quarter" idx="5"/>
          </p:nvPr>
        </p:nvSpPr>
        <p:spPr/>
        <p:txBody>
          <a:bodyPr/>
          <a:lstStyle/>
          <a:p>
            <a:pPr>
              <a:defRPr/>
            </a:pPr>
            <a:fld id="{C34EE1D5-7E3F-1944-A04A-4C20800B3CC7}" type="slidenum">
              <a:rPr lang="en-US" smtClean="0"/>
              <a:pPr>
                <a:defRPr/>
              </a:pPr>
              <a:t>12</a:t>
            </a:fld>
            <a:endParaRPr lang="en-US"/>
          </a:p>
        </p:txBody>
      </p:sp>
    </p:spTree>
    <p:extLst>
      <p:ext uri="{BB962C8B-B14F-4D97-AF65-F5344CB8AC3E}">
        <p14:creationId xmlns:p14="http://schemas.microsoft.com/office/powerpoint/2010/main" val="21547449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7810A-E82D-3EE0-6EB4-1405C7AECC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FAB842-38E6-DC17-5404-C2BD3D9D6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FF285E-904A-2C67-4555-C35C4A81F0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B957E1-B724-5305-FCFA-47CD18A5EDC9}"/>
              </a:ext>
            </a:extLst>
          </p:cNvPr>
          <p:cNvSpPr>
            <a:spLocks noGrp="1"/>
          </p:cNvSpPr>
          <p:nvPr>
            <p:ph type="sldNum" sz="quarter" idx="5"/>
          </p:nvPr>
        </p:nvSpPr>
        <p:spPr/>
        <p:txBody>
          <a:bodyPr/>
          <a:lstStyle/>
          <a:p>
            <a:pPr>
              <a:defRPr/>
            </a:pPr>
            <a:fld id="{C34EE1D5-7E3F-1944-A04A-4C20800B3CC7}" type="slidenum">
              <a:rPr lang="en-US" smtClean="0"/>
              <a:pPr>
                <a:defRPr/>
              </a:pPr>
              <a:t>13</a:t>
            </a:fld>
            <a:endParaRPr lang="en-US"/>
          </a:p>
        </p:txBody>
      </p:sp>
    </p:spTree>
    <p:extLst>
      <p:ext uri="{BB962C8B-B14F-4D97-AF65-F5344CB8AC3E}">
        <p14:creationId xmlns:p14="http://schemas.microsoft.com/office/powerpoint/2010/main" val="2262381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Speaker Notes:</a:t>
            </a:r>
            <a:br>
              <a:rPr lang="en-US" dirty="0"/>
            </a:br>
            <a:r>
              <a:rPr lang="en-US" dirty="0"/>
              <a:t>AS PART OF A BROADER REFLECTION ON HOW OUR COC IS STRUCTURED, THE LEADERSHIP BOARD HAS ASKED EACH COMMITTEE TO THINK ABOUT ITS SCOPE, CADENCE, AND IMPACT. THEY’RE INVITING US TO REFLECT ON QUESTIONS LIKE:</a:t>
            </a:r>
          </a:p>
          <a:p>
            <a:pPr marL="171450" indent="-171450">
              <a:buFont typeface="Arial" panose="020B0604020202020204" pitchFamily="34" charset="0"/>
              <a:buChar char="•"/>
            </a:pPr>
            <a:r>
              <a:rPr lang="en-US" dirty="0"/>
              <a:t>IS THIS COMMITTEE PRODUCING MEANINGFUL WORK?</a:t>
            </a:r>
          </a:p>
          <a:p>
            <a:pPr marL="171450" indent="-171450">
              <a:buFont typeface="Arial" panose="020B0604020202020204" pitchFamily="34" charset="0"/>
              <a:buChar char="•"/>
            </a:pPr>
            <a:r>
              <a:rPr lang="en-US" dirty="0"/>
              <a:t>DOES THE CURRENT MEETING CADENCE FEEL APPROPRIATE?</a:t>
            </a:r>
          </a:p>
          <a:p>
            <a:pPr marL="171450" indent="-171450">
              <a:buFont typeface="Arial" panose="020B0604020202020204" pitchFamily="34" charset="0"/>
              <a:buChar char="•"/>
            </a:pPr>
            <a:r>
              <a:rPr lang="en-US" dirty="0"/>
              <a:t>ARE RESPONSIBILITIES CLEARLY DEFINED — OR DO THEY OVERLAP WITH OTHER GROUPS?</a:t>
            </a:r>
            <a:br>
              <a:rPr lang="en-US" dirty="0"/>
            </a:br>
            <a:r>
              <a:rPr lang="en-US" dirty="0"/>
              <a:t>THEY’VE ALSO ASKED WHETHER ANY COMMITTEE STRUCTURES COULD BE MERGED OR CLARIFIED TO BETTER SUPPORT THE COC’S GOALS.</a:t>
            </a:r>
          </a:p>
          <a:p>
            <a:endParaRPr lang="en-US" dirty="0"/>
          </a:p>
          <a:p>
            <a:r>
              <a:rPr lang="en-US" dirty="0"/>
              <a:t>THIS IS A CHANCE FOR US TO STEP BACK AND ASK WHETHER THE WAY SCF IS SET UP — AND HOW WE RELATE TO OTHER COMMITTEES — SETS US UP TO DO THE WORK WE’RE BEING ASKED TO DO.</a:t>
            </a:r>
          </a:p>
          <a:p>
            <a:endParaRPr lang="en-US" dirty="0"/>
          </a:p>
        </p:txBody>
      </p:sp>
      <p:sp>
        <p:nvSpPr>
          <p:cNvPr id="4" name="Slide Number Placeholder 3"/>
          <p:cNvSpPr>
            <a:spLocks noGrp="1"/>
          </p:cNvSpPr>
          <p:nvPr>
            <p:ph type="sldNum" sz="quarter" idx="5"/>
          </p:nvPr>
        </p:nvSpPr>
        <p:spPr/>
        <p:txBody>
          <a:bodyPr/>
          <a:lstStyle/>
          <a:p>
            <a:fld id="{E99082C0-3D24-A141-B630-2838F2038825}" type="slidenum">
              <a:rPr lang="en-US" smtClean="0"/>
              <a:t>14</a:t>
            </a:fld>
            <a:endParaRPr lang="en-US"/>
          </a:p>
        </p:txBody>
      </p:sp>
    </p:spTree>
    <p:extLst>
      <p:ext uri="{BB962C8B-B14F-4D97-AF65-F5344CB8AC3E}">
        <p14:creationId xmlns:p14="http://schemas.microsoft.com/office/powerpoint/2010/main" val="34153760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4ABE8-3BC3-3856-F910-2615077887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15424-4807-B0F8-336D-1B05305C15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01D65E-6AF8-FC41-21E8-5C7AFFD3ADC0}"/>
              </a:ext>
            </a:extLst>
          </p:cNvPr>
          <p:cNvSpPr>
            <a:spLocks noGrp="1"/>
          </p:cNvSpPr>
          <p:nvPr>
            <p:ph type="body" idx="1"/>
          </p:nvPr>
        </p:nvSpPr>
        <p:spPr/>
        <p:txBody>
          <a:bodyPr/>
          <a:lstStyle/>
          <a:p>
            <a:r>
              <a:rPr lang="en-US" b="1" dirty="0"/>
              <a:t>Speaker Notes:</a:t>
            </a:r>
            <a:br>
              <a:rPr lang="en-US" dirty="0"/>
            </a:br>
            <a:r>
              <a:rPr lang="en-US" dirty="0"/>
              <a:t>AS PART OF A BROADER REFLECTION ON HOW OUR COC IS STRUCTURED, THE LEADERSHIP BOARD HAS ASKED EACH COMMITTEE TO THINK ABOUT ITS SCOPE, CADENCE, AND IMPACT. THEY’RE INVITING US TO REFLECT ON QUESTIONS LIKE:</a:t>
            </a:r>
          </a:p>
          <a:p>
            <a:pPr marL="171450" indent="-171450">
              <a:buFont typeface="Arial" panose="020B0604020202020204" pitchFamily="34" charset="0"/>
              <a:buChar char="•"/>
            </a:pPr>
            <a:r>
              <a:rPr lang="en-US" dirty="0"/>
              <a:t>IS THIS COMMITTEE PRODUCING MEANINGFUL WORK?</a:t>
            </a:r>
          </a:p>
          <a:p>
            <a:pPr marL="171450" indent="-171450">
              <a:buFont typeface="Arial" panose="020B0604020202020204" pitchFamily="34" charset="0"/>
              <a:buChar char="•"/>
            </a:pPr>
            <a:r>
              <a:rPr lang="en-US" dirty="0"/>
              <a:t>DOES THE CURRENT MEETING CADENCE FEEL APPROPRIATE?</a:t>
            </a:r>
          </a:p>
          <a:p>
            <a:pPr marL="171450" indent="-171450">
              <a:buFont typeface="Arial" panose="020B0604020202020204" pitchFamily="34" charset="0"/>
              <a:buChar char="•"/>
            </a:pPr>
            <a:r>
              <a:rPr lang="en-US" dirty="0"/>
              <a:t>ARE RESPONSIBILITIES CLEARLY DEFINED — OR DO THEY OVERLAP WITH OTHER GROUPS?</a:t>
            </a:r>
            <a:br>
              <a:rPr lang="en-US" dirty="0"/>
            </a:br>
            <a:r>
              <a:rPr lang="en-US" dirty="0"/>
              <a:t>THEY’VE ALSO ASKED WHETHER ANY COMMITTEE STRUCTURES COULD BE MERGED OR CLARIFIED TO BETTER SUPPORT THE COC’S GOALS.</a:t>
            </a:r>
          </a:p>
          <a:p>
            <a:endParaRPr lang="en-US" dirty="0"/>
          </a:p>
          <a:p>
            <a:r>
              <a:rPr lang="en-US" dirty="0"/>
              <a:t>THIS IS A CHANCE FOR US TO STEP BACK AND ASK WHETHER THE WAY SCF IS SET UP — AND HOW WE RELATE TO OTHER COMMITTEES — SETS US UP TO DO THE WORK WE’RE BEING ASKED TO DO.</a:t>
            </a:r>
          </a:p>
          <a:p>
            <a:endParaRPr lang="en-US" dirty="0"/>
          </a:p>
        </p:txBody>
      </p:sp>
      <p:sp>
        <p:nvSpPr>
          <p:cNvPr id="4" name="Slide Number Placeholder 3">
            <a:extLst>
              <a:ext uri="{FF2B5EF4-FFF2-40B4-BE49-F238E27FC236}">
                <a16:creationId xmlns:a16="http://schemas.microsoft.com/office/drawing/2014/main" id="{91D0F68A-BECB-2FE9-BD64-C2741C1C1AA7}"/>
              </a:ext>
            </a:extLst>
          </p:cNvPr>
          <p:cNvSpPr>
            <a:spLocks noGrp="1"/>
          </p:cNvSpPr>
          <p:nvPr>
            <p:ph type="sldNum" sz="quarter" idx="5"/>
          </p:nvPr>
        </p:nvSpPr>
        <p:spPr/>
        <p:txBody>
          <a:bodyPr/>
          <a:lstStyle/>
          <a:p>
            <a:fld id="{E99082C0-3D24-A141-B630-2838F2038825}" type="slidenum">
              <a:rPr lang="en-US" smtClean="0"/>
              <a:t>15</a:t>
            </a:fld>
            <a:endParaRPr lang="en-US"/>
          </a:p>
        </p:txBody>
      </p:sp>
    </p:spTree>
    <p:extLst>
      <p:ext uri="{BB962C8B-B14F-4D97-AF65-F5344CB8AC3E}">
        <p14:creationId xmlns:p14="http://schemas.microsoft.com/office/powerpoint/2010/main" val="2871443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Speaker Notes:</a:t>
            </a:r>
            <a:br>
              <a:rPr lang="en-US" dirty="0"/>
            </a:br>
            <a:r>
              <a:rPr lang="en-US" dirty="0"/>
              <a:t>THIS SLIDE SUMMARIZES THE SCOPES OF THE SYSTEM IMPACT COMMITTEE, HMIS COMMITTEE, AND EVALUATION &amp; STRATEGY COMMITTEE. THESE ARE SOME OF THE MORE TECHNICAL AND CROSS-CUTTING BODIES IN THE COC STRUCTURE.</a:t>
            </a:r>
          </a:p>
          <a:p>
            <a:pPr marL="171450" indent="-171450">
              <a:buFont typeface="Arial" panose="020B0604020202020204" pitchFamily="34" charset="0"/>
              <a:buChar char="•"/>
            </a:pPr>
            <a:r>
              <a:rPr lang="en-US" b="1" dirty="0"/>
              <a:t>THE SYSTEM IMPACT COMMITTEE (SIC)</a:t>
            </a:r>
            <a:r>
              <a:rPr lang="en-US" dirty="0"/>
              <a:t> IS RESPONSIBLE FOR UNDERSTANDING AND IMPROVING SYSTEM-WIDE PERFORMANCE. THEY FOCUS ON SYSTEM PERFORMANCE MEASURES, LOOKING AT PROJECT- AND POPULATION-LEVEL OUTCOMES, AND ADVISING ON HOW DATA SHOULD INFORM FUNDING AND POLICY DECISIONS. THEY’VE ALSO BEEN KEY IN DEVELOPING AND REFINING METRICS USED DURING THE LOCAL COMPETITION.</a:t>
            </a:r>
          </a:p>
          <a:p>
            <a:pPr marL="171450" indent="-171450">
              <a:buFont typeface="Arial" panose="020B0604020202020204" pitchFamily="34" charset="0"/>
              <a:buChar char="•"/>
            </a:pPr>
            <a:r>
              <a:rPr lang="en-US" b="1" dirty="0"/>
              <a:t>THE HMIS COMMITTEE</a:t>
            </a:r>
            <a:r>
              <a:rPr lang="en-US" dirty="0"/>
              <a:t> OVERSEES DATA QUALITY, HMIS CONFIGURATION, USER TRAINING, AND TECHNICAL GUIDANCE. IT ALSO SERVES AS A FEEDBACK LOOP BETWEEN PROVIDERS, SYSTEM ADMINISTRATORS, AND OTHER COC BODIES. THE HMIS COMMITTEE OFTEN SUPPORTS THE IMPLEMENTATION SIDE OF WHAT SIC EVALUATES AND MONITORS.</a:t>
            </a:r>
          </a:p>
          <a:p>
            <a:pPr marL="171450" indent="-171450">
              <a:buFont typeface="Arial" panose="020B0604020202020204" pitchFamily="34" charset="0"/>
              <a:buChar char="•"/>
            </a:pPr>
            <a:r>
              <a:rPr lang="en-US" b="1" dirty="0"/>
              <a:t>THE EVALUATION &amp; STRATEGY COMMITTEE (ESC)</a:t>
            </a:r>
            <a:r>
              <a:rPr lang="en-US" dirty="0"/>
              <a:t> HELPS GUIDE BIG-PICTURE STRATEGY FOR THE COC. IT SUPPORTS COC-WIDE PLANNING EFFORTS, CROSS-COMMITTEE COORDINATION, AND ALIGNMENT WITH FEDERAL AND LOCAL PRIORITIES. IT DOESN’T TYPICALLY MANAGE DAY-TO-DAY WORK BUT PLAYS A KEY ROLE IN INTEGRATING FEEDBACK AND ELEVATING MAJOR ISSUES TO THE LEADERSHIP BOARD.</a:t>
            </a:r>
          </a:p>
          <a:p>
            <a:endParaRPr lang="en-US" dirty="0"/>
          </a:p>
          <a:p>
            <a:r>
              <a:rPr lang="en-US" dirty="0"/>
              <a:t>AS WE REFLECT ON THESE ROLES, WE MIGHT ASK:</a:t>
            </a:r>
          </a:p>
          <a:p>
            <a:pPr marL="171450" indent="-171450">
              <a:buFont typeface="Arial" panose="020B0604020202020204" pitchFamily="34" charset="0"/>
              <a:buChar char="•"/>
            </a:pPr>
            <a:r>
              <a:rPr lang="en-US" dirty="0"/>
              <a:t>DO THE SCOPES OF SIC AND HMIS CLEARLY COMPLEMENT EACH OTHER, OR ARE THERE PAIN POINTS?</a:t>
            </a:r>
          </a:p>
          <a:p>
            <a:pPr marL="171450" indent="-171450">
              <a:buFont typeface="Arial" panose="020B0604020202020204" pitchFamily="34" charset="0"/>
              <a:buChar char="•"/>
            </a:pPr>
            <a:r>
              <a:rPr lang="en-US" dirty="0"/>
              <a:t>HOW WELL ARE THESE GROUPS COORDINATING WITH EACH OTHER?</a:t>
            </a:r>
          </a:p>
          <a:p>
            <a:pPr marL="171450" indent="-171450">
              <a:buFont typeface="Arial" panose="020B0604020202020204" pitchFamily="34" charset="0"/>
              <a:buChar char="•"/>
            </a:pPr>
            <a:r>
              <a:rPr lang="en-US" dirty="0"/>
              <a:t>SHOULD ANY OF THESE EFFORTS BE MORE STREAMLINED OR BETTER INTEGRATED?</a:t>
            </a:r>
          </a:p>
          <a:p>
            <a:endParaRPr lang="en-US" dirty="0"/>
          </a:p>
        </p:txBody>
      </p:sp>
      <p:sp>
        <p:nvSpPr>
          <p:cNvPr id="4" name="Slide Number Placeholder 3"/>
          <p:cNvSpPr>
            <a:spLocks noGrp="1"/>
          </p:cNvSpPr>
          <p:nvPr>
            <p:ph type="sldNum" sz="quarter" idx="5"/>
          </p:nvPr>
        </p:nvSpPr>
        <p:spPr/>
        <p:txBody>
          <a:bodyPr/>
          <a:lstStyle/>
          <a:p>
            <a:fld id="{E99082C0-3D24-A141-B630-2838F2038825}" type="slidenum">
              <a:rPr lang="en-US" smtClean="0"/>
              <a:t>16</a:t>
            </a:fld>
            <a:endParaRPr lang="en-US"/>
          </a:p>
        </p:txBody>
      </p:sp>
    </p:spTree>
    <p:extLst>
      <p:ext uri="{BB962C8B-B14F-4D97-AF65-F5344CB8AC3E}">
        <p14:creationId xmlns:p14="http://schemas.microsoft.com/office/powerpoint/2010/main" val="8877924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4D451-7330-E870-19D0-0114609365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CD6F5E-491C-5A1D-4CF4-29D22FD872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04202C-D882-B025-52D2-B1348EB22153}"/>
              </a:ext>
            </a:extLst>
          </p:cNvPr>
          <p:cNvSpPr>
            <a:spLocks noGrp="1"/>
          </p:cNvSpPr>
          <p:nvPr>
            <p:ph type="body" idx="1"/>
          </p:nvPr>
        </p:nvSpPr>
        <p:spPr/>
        <p:txBody>
          <a:bodyPr/>
          <a:lstStyle/>
          <a:p>
            <a:r>
              <a:rPr lang="en-US" b="1" dirty="0"/>
              <a:t>Speaker Notes:</a:t>
            </a:r>
            <a:br>
              <a:rPr lang="en-US" dirty="0"/>
            </a:br>
            <a:r>
              <a:rPr lang="en-US" dirty="0"/>
              <a:t>THIS SLIDE SUMMARIZES THE SCOPES OF THE SYSTEM IMPACT COMMITTEE, HMIS COMMITTEE, AND EVALUATION &amp; STRATEGY COMMITTEE. THESE ARE SOME OF THE MORE TECHNICAL AND CROSS-CUTTING BODIES IN THE COC STRUCTURE.</a:t>
            </a:r>
          </a:p>
          <a:p>
            <a:pPr marL="171450" indent="-171450">
              <a:buFont typeface="Arial" panose="020B0604020202020204" pitchFamily="34" charset="0"/>
              <a:buChar char="•"/>
            </a:pPr>
            <a:r>
              <a:rPr lang="en-US" b="1" dirty="0"/>
              <a:t>THE SYSTEM IMPACT COMMITTEE (SIC)</a:t>
            </a:r>
            <a:r>
              <a:rPr lang="en-US" dirty="0"/>
              <a:t> IS RESPONSIBLE FOR UNDERSTANDING AND IMPROVING SYSTEM-WIDE PERFORMANCE. THEY FOCUS ON SYSTEM PERFORMANCE MEASURES, LOOKING AT PROJECT- AND POPULATION-LEVEL OUTCOMES, AND ADVISING ON HOW DATA SHOULD INFORM FUNDING AND POLICY DECISIONS. THEY’VE ALSO BEEN KEY IN DEVELOPING AND REFINING METRICS USED DURING THE LOCAL COMPETITION.</a:t>
            </a:r>
          </a:p>
          <a:p>
            <a:pPr marL="171450" indent="-171450">
              <a:buFont typeface="Arial" panose="020B0604020202020204" pitchFamily="34" charset="0"/>
              <a:buChar char="•"/>
            </a:pPr>
            <a:r>
              <a:rPr lang="en-US" b="1" dirty="0"/>
              <a:t>THE HMIS COMMITTEE</a:t>
            </a:r>
            <a:r>
              <a:rPr lang="en-US" dirty="0"/>
              <a:t> OVERSEES DATA QUALITY, HMIS CONFIGURATION, USER TRAINING, AND TECHNICAL GUIDANCE. IT ALSO SERVES AS A FEEDBACK LOOP BETWEEN PROVIDERS, SYSTEM ADMINISTRATORS, AND OTHER COC BODIES. THE HMIS COMMITTEE OFTEN SUPPORTS THE IMPLEMENTATION SIDE OF WHAT SIC EVALUATES AND MONITORS.</a:t>
            </a:r>
          </a:p>
          <a:p>
            <a:pPr marL="171450" indent="-171450">
              <a:buFont typeface="Arial" panose="020B0604020202020204" pitchFamily="34" charset="0"/>
              <a:buChar char="•"/>
            </a:pPr>
            <a:r>
              <a:rPr lang="en-US" b="1" dirty="0"/>
              <a:t>THE EVALUATION &amp; STRATEGY COMMITTEE (ESC)</a:t>
            </a:r>
            <a:r>
              <a:rPr lang="en-US" dirty="0"/>
              <a:t> HELPS GUIDE BIG-PICTURE STRATEGY FOR THE COC. IT SUPPORTS COC-WIDE PLANNING EFFORTS, CROSS-COMMITTEE COORDINATION, AND ALIGNMENT WITH FEDERAL AND LOCAL PRIORITIES. IT DOESN’T TYPICALLY MANAGE DAY-TO-DAY WORK BUT PLAYS A KEY ROLE IN INTEGRATING FEEDBACK AND ELEVATING MAJOR ISSUES TO THE LEADERSHIP BOARD.</a:t>
            </a:r>
          </a:p>
          <a:p>
            <a:endParaRPr lang="en-US" dirty="0"/>
          </a:p>
          <a:p>
            <a:r>
              <a:rPr lang="en-US" dirty="0"/>
              <a:t>AS WE REFLECT ON THESE ROLES, WE MIGHT ASK:</a:t>
            </a:r>
          </a:p>
          <a:p>
            <a:pPr marL="171450" indent="-171450">
              <a:buFont typeface="Arial" panose="020B0604020202020204" pitchFamily="34" charset="0"/>
              <a:buChar char="•"/>
            </a:pPr>
            <a:r>
              <a:rPr lang="en-US" dirty="0"/>
              <a:t>DO THE SCOPES OF SIC AND HMIS CLEARLY COMPLEMENT EACH OTHER, OR ARE THERE PAIN POINTS?</a:t>
            </a:r>
          </a:p>
          <a:p>
            <a:pPr marL="171450" indent="-171450">
              <a:buFont typeface="Arial" panose="020B0604020202020204" pitchFamily="34" charset="0"/>
              <a:buChar char="•"/>
            </a:pPr>
            <a:r>
              <a:rPr lang="en-US" dirty="0"/>
              <a:t>HOW WELL ARE THESE GROUPS COORDINATING WITH EACH OTHER?</a:t>
            </a:r>
          </a:p>
          <a:p>
            <a:pPr marL="171450" indent="-171450">
              <a:buFont typeface="Arial" panose="020B0604020202020204" pitchFamily="34" charset="0"/>
              <a:buChar char="•"/>
            </a:pPr>
            <a:r>
              <a:rPr lang="en-US" dirty="0"/>
              <a:t>SHOULD ANY OF THESE EFFORTS BE MORE STREAMLINED OR BETTER INTEGRATED?</a:t>
            </a:r>
          </a:p>
          <a:p>
            <a:endParaRPr lang="en-US" dirty="0"/>
          </a:p>
        </p:txBody>
      </p:sp>
      <p:sp>
        <p:nvSpPr>
          <p:cNvPr id="4" name="Slide Number Placeholder 3">
            <a:extLst>
              <a:ext uri="{FF2B5EF4-FFF2-40B4-BE49-F238E27FC236}">
                <a16:creationId xmlns:a16="http://schemas.microsoft.com/office/drawing/2014/main" id="{5618AA17-60A9-9418-2993-E4304E5F5779}"/>
              </a:ext>
            </a:extLst>
          </p:cNvPr>
          <p:cNvSpPr>
            <a:spLocks noGrp="1"/>
          </p:cNvSpPr>
          <p:nvPr>
            <p:ph type="sldNum" sz="quarter" idx="5"/>
          </p:nvPr>
        </p:nvSpPr>
        <p:spPr/>
        <p:txBody>
          <a:bodyPr/>
          <a:lstStyle/>
          <a:p>
            <a:fld id="{E99082C0-3D24-A141-B630-2838F2038825}" type="slidenum">
              <a:rPr lang="en-US" smtClean="0"/>
              <a:t>17</a:t>
            </a:fld>
            <a:endParaRPr lang="en-US"/>
          </a:p>
        </p:txBody>
      </p:sp>
    </p:spTree>
    <p:extLst>
      <p:ext uri="{BB962C8B-B14F-4D97-AF65-F5344CB8AC3E}">
        <p14:creationId xmlns:p14="http://schemas.microsoft.com/office/powerpoint/2010/main" val="310198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a:extLst>
              <a:ext uri="{FF2B5EF4-FFF2-40B4-BE49-F238E27FC236}">
                <a16:creationId xmlns:a16="http://schemas.microsoft.com/office/drawing/2014/main" id="{EA4E4CA3-3AE3-CAB1-8008-995136674C1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2" name="Notes Placeholder 2">
            <a:extLst>
              <a:ext uri="{FF2B5EF4-FFF2-40B4-BE49-F238E27FC236}">
                <a16:creationId xmlns:a16="http://schemas.microsoft.com/office/drawing/2014/main" id="{2954502D-9E31-5778-43D6-3251ADB13CE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123" name="Slide Number Placeholder 3">
            <a:extLst>
              <a:ext uri="{FF2B5EF4-FFF2-40B4-BE49-F238E27FC236}">
                <a16:creationId xmlns:a16="http://schemas.microsoft.com/office/drawing/2014/main" id="{B9353F6E-00FB-F343-E32D-109229C6A28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B22886E-ABFF-3748-A5CC-3B800683E29D}" type="slidenum">
              <a:rPr lang="en-US" altLang="en-US" smtClean="0"/>
              <a:pPr fontAlgn="base">
                <a:spcBef>
                  <a:spcPct val="0"/>
                </a:spcBef>
                <a:spcAft>
                  <a:spcPct val="0"/>
                </a:spcAft>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34EE1D5-7E3F-1944-A04A-4C20800B3CC7}" type="slidenum">
              <a:rPr lang="en-US" smtClean="0"/>
              <a:pPr>
                <a:defRPr/>
              </a:pPr>
              <a:t>3</a:t>
            </a:fld>
            <a:endParaRPr lang="en-US"/>
          </a:p>
        </p:txBody>
      </p:sp>
    </p:spTree>
    <p:extLst>
      <p:ext uri="{BB962C8B-B14F-4D97-AF65-F5344CB8AC3E}">
        <p14:creationId xmlns:p14="http://schemas.microsoft.com/office/powerpoint/2010/main" val="3750879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a:extLst>
              <a:ext uri="{FF2B5EF4-FFF2-40B4-BE49-F238E27FC236}">
                <a16:creationId xmlns:a16="http://schemas.microsoft.com/office/drawing/2014/main" id="{650DFEF4-3835-5F8B-F7AF-DE47624480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0" name="Notes Placeholder 2">
            <a:extLst>
              <a:ext uri="{FF2B5EF4-FFF2-40B4-BE49-F238E27FC236}">
                <a16:creationId xmlns:a16="http://schemas.microsoft.com/office/drawing/2014/main" id="{FEA6C81B-7F4A-5648-DC2D-8173E218068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1" name="Slide Number Placeholder 3">
            <a:extLst>
              <a:ext uri="{FF2B5EF4-FFF2-40B4-BE49-F238E27FC236}">
                <a16:creationId xmlns:a16="http://schemas.microsoft.com/office/drawing/2014/main" id="{7D541165-99D3-6734-D3B1-60343D389EF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60E7B88-7BD5-104B-8FE9-564D4E9D5DDC}" type="slidenum">
              <a:rPr lang="en-US" altLang="en-US" smtClean="0"/>
              <a:pPr fontAlgn="base">
                <a:spcBef>
                  <a:spcPct val="0"/>
                </a:spcBef>
                <a:spcAft>
                  <a:spcPct val="0"/>
                </a:spcAft>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9082C0-3D24-A141-B630-2838F2038825}" type="slidenum">
              <a:rPr lang="en-US" smtClean="0"/>
              <a:t>5</a:t>
            </a:fld>
            <a:endParaRPr lang="en-US"/>
          </a:p>
        </p:txBody>
      </p:sp>
    </p:spTree>
    <p:extLst>
      <p:ext uri="{BB962C8B-B14F-4D97-AF65-F5344CB8AC3E}">
        <p14:creationId xmlns:p14="http://schemas.microsoft.com/office/powerpoint/2010/main" val="2486702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34EE1D5-7E3F-1944-A04A-4C20800B3CC7}" type="slidenum">
              <a:rPr lang="en-US" smtClean="0"/>
              <a:pPr>
                <a:defRPr/>
              </a:pPr>
              <a:t>7</a:t>
            </a:fld>
            <a:endParaRPr lang="en-US"/>
          </a:p>
        </p:txBody>
      </p:sp>
    </p:spTree>
    <p:extLst>
      <p:ext uri="{BB962C8B-B14F-4D97-AF65-F5344CB8AC3E}">
        <p14:creationId xmlns:p14="http://schemas.microsoft.com/office/powerpoint/2010/main" val="3765940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118B-15F1-CAE9-D512-B8FC63072D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58DC38-DB71-A656-10CA-C28A2B35AF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93B57-FD6E-2706-A24C-5FC0423417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93EA3A-1906-8052-26DA-9CEA5A9D1838}"/>
              </a:ext>
            </a:extLst>
          </p:cNvPr>
          <p:cNvSpPr>
            <a:spLocks noGrp="1"/>
          </p:cNvSpPr>
          <p:nvPr>
            <p:ph type="sldNum" sz="quarter" idx="5"/>
          </p:nvPr>
        </p:nvSpPr>
        <p:spPr/>
        <p:txBody>
          <a:bodyPr/>
          <a:lstStyle/>
          <a:p>
            <a:pPr>
              <a:defRPr/>
            </a:pPr>
            <a:fld id="{C34EE1D5-7E3F-1944-A04A-4C20800B3CC7}" type="slidenum">
              <a:rPr lang="en-US" smtClean="0"/>
              <a:pPr>
                <a:defRPr/>
              </a:pPr>
              <a:t>8</a:t>
            </a:fld>
            <a:endParaRPr lang="en-US"/>
          </a:p>
        </p:txBody>
      </p:sp>
    </p:spTree>
    <p:extLst>
      <p:ext uri="{BB962C8B-B14F-4D97-AF65-F5344CB8AC3E}">
        <p14:creationId xmlns:p14="http://schemas.microsoft.com/office/powerpoint/2010/main" val="3877872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7810A-E82D-3EE0-6EB4-1405C7AECC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FAB842-38E6-DC17-5404-C2BD3D9D66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FF285E-904A-2C67-4555-C35C4A81F0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B957E1-B724-5305-FCFA-47CD18A5EDC9}"/>
              </a:ext>
            </a:extLst>
          </p:cNvPr>
          <p:cNvSpPr>
            <a:spLocks noGrp="1"/>
          </p:cNvSpPr>
          <p:nvPr>
            <p:ph type="sldNum" sz="quarter" idx="5"/>
          </p:nvPr>
        </p:nvSpPr>
        <p:spPr/>
        <p:txBody>
          <a:bodyPr/>
          <a:lstStyle/>
          <a:p>
            <a:pPr>
              <a:defRPr/>
            </a:pPr>
            <a:fld id="{C34EE1D5-7E3F-1944-A04A-4C20800B3CC7}" type="slidenum">
              <a:rPr lang="en-US" smtClean="0"/>
              <a:pPr>
                <a:defRPr/>
              </a:pPr>
              <a:t>9</a:t>
            </a:fld>
            <a:endParaRPr lang="en-US"/>
          </a:p>
        </p:txBody>
      </p:sp>
    </p:spTree>
    <p:extLst>
      <p:ext uri="{BB962C8B-B14F-4D97-AF65-F5344CB8AC3E}">
        <p14:creationId xmlns:p14="http://schemas.microsoft.com/office/powerpoint/2010/main" val="2262381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13999-51F5-CDC9-7441-D055811971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741C76-843F-0C98-2ECF-7FA32C6205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B05C95-BD23-9619-619C-17E27D1125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D27905-7044-D0D4-CB60-319CBEC52D70}"/>
              </a:ext>
            </a:extLst>
          </p:cNvPr>
          <p:cNvSpPr>
            <a:spLocks noGrp="1"/>
          </p:cNvSpPr>
          <p:nvPr>
            <p:ph type="sldNum" sz="quarter" idx="5"/>
          </p:nvPr>
        </p:nvSpPr>
        <p:spPr/>
        <p:txBody>
          <a:bodyPr/>
          <a:lstStyle/>
          <a:p>
            <a:pPr>
              <a:defRPr/>
            </a:pPr>
            <a:fld id="{C34EE1D5-7E3F-1944-A04A-4C20800B3CC7}" type="slidenum">
              <a:rPr lang="en-US" smtClean="0"/>
              <a:pPr>
                <a:defRPr/>
              </a:pPr>
              <a:t>10</a:t>
            </a:fld>
            <a:endParaRPr lang="en-US"/>
          </a:p>
        </p:txBody>
      </p:sp>
    </p:spTree>
    <p:extLst>
      <p:ext uri="{BB962C8B-B14F-4D97-AF65-F5344CB8AC3E}">
        <p14:creationId xmlns:p14="http://schemas.microsoft.com/office/powerpoint/2010/main" val="305453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F924-46FE-3610-F646-75BEAA9434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B9547A-DC06-A554-F70B-BF6B1F8E8D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3EE6B6-85E3-17D4-CCB2-809887666904}"/>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5" name="Footer Placeholder 4">
            <a:extLst>
              <a:ext uri="{FF2B5EF4-FFF2-40B4-BE49-F238E27FC236}">
                <a16:creationId xmlns:a16="http://schemas.microsoft.com/office/drawing/2014/main" id="{3094ECCE-13C8-FE6C-5BFB-23E829172E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4E67BC-C87F-C76F-5915-5027CFB39187}"/>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340448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8228B-B125-FCB9-0AD2-62151FA1DD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21F481-9C09-BE01-BA1F-8050FCC553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869BA0-9FF7-F2CA-4029-AD7074254D02}"/>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5" name="Footer Placeholder 4">
            <a:extLst>
              <a:ext uri="{FF2B5EF4-FFF2-40B4-BE49-F238E27FC236}">
                <a16:creationId xmlns:a16="http://schemas.microsoft.com/office/drawing/2014/main" id="{68E77D31-8080-64B3-E02D-EB73A3ABF9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49A9DD-1741-851E-4465-F03C7DCC667D}"/>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3145797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098655-1AAE-03E5-8D22-B69D197CB2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E82E69-A02A-476D-0D0E-1CCDB26EDA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B04218-F73B-BACF-8321-1242CC10A4A6}"/>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5" name="Footer Placeholder 4">
            <a:extLst>
              <a:ext uri="{FF2B5EF4-FFF2-40B4-BE49-F238E27FC236}">
                <a16:creationId xmlns:a16="http://schemas.microsoft.com/office/drawing/2014/main" id="{31CD9C5D-2C65-E804-E728-3A1378EFB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A80564-F918-F54F-1A9C-2761EEB3819D}"/>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3990505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5A346-9CE2-5F98-00EA-D4D1B9E785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9AD1C6-1A17-7131-42C4-023330A425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ACD42D-BD5C-8BAF-F696-1910ADA53140}"/>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5" name="Footer Placeholder 4">
            <a:extLst>
              <a:ext uri="{FF2B5EF4-FFF2-40B4-BE49-F238E27FC236}">
                <a16:creationId xmlns:a16="http://schemas.microsoft.com/office/drawing/2014/main" id="{B6B5A88E-2D76-8A29-19BF-A8E5825EEB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BF4F47-CF4E-9AA9-7D29-9027966C6010}"/>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50574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B6A9E-DEA5-3E07-48B7-5BF812F7FB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F70403-C1EF-2DE7-FC5D-86967DEEDD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C33166-9654-1E3F-9130-388CF131025C}"/>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5" name="Footer Placeholder 4">
            <a:extLst>
              <a:ext uri="{FF2B5EF4-FFF2-40B4-BE49-F238E27FC236}">
                <a16:creationId xmlns:a16="http://schemas.microsoft.com/office/drawing/2014/main" id="{F833313B-0EAE-06A1-97E1-4F47221DEC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EBD034-80D9-5E4E-061D-A804B431DD09}"/>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3631016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69DDB-E4CC-8C12-1C70-265EE79445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440059-1397-A7D6-41DE-66545C972B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3F0A0E-82BA-3559-F7AA-FC3E14B50D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DDC941-6E31-FCF7-79BB-4FD3DF210FF1}"/>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6" name="Footer Placeholder 5">
            <a:extLst>
              <a:ext uri="{FF2B5EF4-FFF2-40B4-BE49-F238E27FC236}">
                <a16:creationId xmlns:a16="http://schemas.microsoft.com/office/drawing/2014/main" id="{3A3891BB-CC59-8682-D2AF-8DBDF986AA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B0DA7E-FFA2-8089-3750-4B1341535A05}"/>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720658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797DA-64EC-6AD4-2189-70F08416EF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F3E337-E9D6-07FE-5A50-3D6A967473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C177B7-04EB-B324-6671-3053FC479A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ED0DB76-5D0B-73CB-5DBA-25B888E416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A53B6E-FBC7-C1EF-4717-FC84E4F82E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1911E3-56FF-C81D-931B-4C4EF39848FE}"/>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8" name="Footer Placeholder 7">
            <a:extLst>
              <a:ext uri="{FF2B5EF4-FFF2-40B4-BE49-F238E27FC236}">
                <a16:creationId xmlns:a16="http://schemas.microsoft.com/office/drawing/2014/main" id="{CF9A519D-1881-CEA7-C1FC-FC4A37373B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CF2C2C5-67E5-ABD9-55E6-002FC2A2CF5A}"/>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366372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C8BAB-F0BF-0C4A-E100-37B9416D30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0D8F75-3540-F66D-13FB-455AC6133347}"/>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4" name="Footer Placeholder 3">
            <a:extLst>
              <a:ext uri="{FF2B5EF4-FFF2-40B4-BE49-F238E27FC236}">
                <a16:creationId xmlns:a16="http://schemas.microsoft.com/office/drawing/2014/main" id="{46AED901-7CE9-DA26-4C2D-B1463FF371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53F6AD-547A-AB2D-5969-65C465D4EFDB}"/>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343622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DE454A-8EB1-F607-0EFD-C758B3968B7E}"/>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3" name="Footer Placeholder 2">
            <a:extLst>
              <a:ext uri="{FF2B5EF4-FFF2-40B4-BE49-F238E27FC236}">
                <a16:creationId xmlns:a16="http://schemas.microsoft.com/office/drawing/2014/main" id="{3A47CC5A-7D1C-AE83-4D38-2F4D5029C8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67DCF4-7395-C51F-5F85-FA789538ABD6}"/>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1528057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E8BD6-8646-B242-3519-45B5BFE521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647E00-ECBE-7C71-C7E1-622145B862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288E36-2ADD-F645-2B4E-A4FC9278E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E36A8E-77A4-B579-C78B-C52E74712D6A}"/>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6" name="Footer Placeholder 5">
            <a:extLst>
              <a:ext uri="{FF2B5EF4-FFF2-40B4-BE49-F238E27FC236}">
                <a16:creationId xmlns:a16="http://schemas.microsoft.com/office/drawing/2014/main" id="{27EFBFC8-43EF-3471-5C4D-9990676C22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DE31BA-94F7-C22F-6145-AA5E3BCC3016}"/>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1072297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02FE2-83D5-79CB-ED45-F822429B3D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32B778-3C2D-A457-5B31-D5911FCB9C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7E5E67D-56D6-2E12-4CB5-8CA1E997CA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D5AF5E-7178-790F-B316-554725693AD2}"/>
              </a:ext>
            </a:extLst>
          </p:cNvPr>
          <p:cNvSpPr>
            <a:spLocks noGrp="1"/>
          </p:cNvSpPr>
          <p:nvPr>
            <p:ph type="dt" sz="half" idx="10"/>
          </p:nvPr>
        </p:nvSpPr>
        <p:spPr/>
        <p:txBody>
          <a:bodyPr/>
          <a:lstStyle/>
          <a:p>
            <a:fld id="{72C994D8-5568-FB4F-907D-ACAE821E5E29}" type="datetimeFigureOut">
              <a:rPr lang="en-US" smtClean="0"/>
              <a:t>4/9/26</a:t>
            </a:fld>
            <a:endParaRPr lang="en-US"/>
          </a:p>
        </p:txBody>
      </p:sp>
      <p:sp>
        <p:nvSpPr>
          <p:cNvPr id="6" name="Footer Placeholder 5">
            <a:extLst>
              <a:ext uri="{FF2B5EF4-FFF2-40B4-BE49-F238E27FC236}">
                <a16:creationId xmlns:a16="http://schemas.microsoft.com/office/drawing/2014/main" id="{F2496D85-7591-A2A3-1574-DC863BB687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3457DB-6C85-7696-D8D4-725E49C5C424}"/>
              </a:ext>
            </a:extLst>
          </p:cNvPr>
          <p:cNvSpPr>
            <a:spLocks noGrp="1"/>
          </p:cNvSpPr>
          <p:nvPr>
            <p:ph type="sldNum" sz="quarter" idx="12"/>
          </p:nvPr>
        </p:nvSpPr>
        <p:spPr/>
        <p:txBody>
          <a:bodyPr/>
          <a:lstStyle/>
          <a:p>
            <a:fld id="{D183B90D-94F6-5045-89E0-3F99D6198053}" type="slidenum">
              <a:rPr lang="en-US" smtClean="0"/>
              <a:t>‹#›</a:t>
            </a:fld>
            <a:endParaRPr lang="en-US"/>
          </a:p>
        </p:txBody>
      </p:sp>
    </p:spTree>
    <p:extLst>
      <p:ext uri="{BB962C8B-B14F-4D97-AF65-F5344CB8AC3E}">
        <p14:creationId xmlns:p14="http://schemas.microsoft.com/office/powerpoint/2010/main" val="1034739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362B1A-5A08-58E6-B79D-6FD0AA88D6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486791-DC1F-B846-C8C0-575A8F8560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EC6D0B-18C8-5C4B-790C-28873EA359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994D8-5568-FB4F-907D-ACAE821E5E29}" type="datetimeFigureOut">
              <a:rPr lang="en-US" smtClean="0"/>
              <a:t>4/9/26</a:t>
            </a:fld>
            <a:endParaRPr lang="en-US"/>
          </a:p>
        </p:txBody>
      </p:sp>
      <p:sp>
        <p:nvSpPr>
          <p:cNvPr id="5" name="Footer Placeholder 4">
            <a:extLst>
              <a:ext uri="{FF2B5EF4-FFF2-40B4-BE49-F238E27FC236}">
                <a16:creationId xmlns:a16="http://schemas.microsoft.com/office/drawing/2014/main" id="{C2234A25-6DD5-94EF-0DBF-59FA7B343F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DA3C97-49ED-52E0-9F1F-3B61992D34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3B90D-94F6-5045-89E0-3F99D6198053}" type="slidenum">
              <a:rPr lang="en-US" smtClean="0"/>
              <a:t>‹#›</a:t>
            </a:fld>
            <a:endParaRPr lang="en-US"/>
          </a:p>
        </p:txBody>
      </p:sp>
    </p:spTree>
    <p:extLst>
      <p:ext uri="{BB962C8B-B14F-4D97-AF65-F5344CB8AC3E}">
        <p14:creationId xmlns:p14="http://schemas.microsoft.com/office/powerpoint/2010/main" val="23517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rive.google.com/drive/folders/1fakDfiufZlZmoM1E1tk-NPbESLoPYm0U" TargetMode="External"/><Relationship Id="rId7"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mailto:alameda@homebaseccc.org" TargetMode="External"/><Relationship Id="rId5" Type="http://schemas.openxmlformats.org/officeDocument/2006/relationships/hyperlink" Target="mailto:matthieu@homebasesccc.org" TargetMode="External"/><Relationship Id="rId4" Type="http://schemas.openxmlformats.org/officeDocument/2006/relationships/hyperlink" Target="mailto:jose@homebaseccc.org"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matthieu@homebaseccc.org" TargetMode="External"/><Relationship Id="rId2" Type="http://schemas.openxmlformats.org/officeDocument/2006/relationships/hyperlink" Target="mailto:jose@homebaseccc.org"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alameda@homebaseccc.or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forms.gle/aUXXd5R4ypnaXUDu5"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descr="&quot;&quot;">
            <a:extLst>
              <a:ext uri="{FF2B5EF4-FFF2-40B4-BE49-F238E27FC236}">
                <a16:creationId xmlns:a16="http://schemas.microsoft.com/office/drawing/2014/main" id="{EE3B3CD7-37CB-42A1-4E8E-E622E600A347}"/>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39" name="Content Placeholder 18" descr="Logo&#10;&#10;Description automatically generated">
            <a:extLst>
              <a:ext uri="{FF2B5EF4-FFF2-40B4-BE49-F238E27FC236}">
                <a16:creationId xmlns:a16="http://schemas.microsoft.com/office/drawing/2014/main" id="{7B2CB436-80C5-1AE9-DF08-0E38B59BCA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9050" y="1119188"/>
            <a:ext cx="6537325" cy="221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ight Triangle 10" descr="&quot;&quot;">
            <a:extLst>
              <a:ext uri="{FF2B5EF4-FFF2-40B4-BE49-F238E27FC236}">
                <a16:creationId xmlns:a16="http://schemas.microsoft.com/office/drawing/2014/main" id="{C405BC5B-7731-9414-1761-AA06E521079A}"/>
              </a:ext>
            </a:extLst>
          </p:cNvPr>
          <p:cNvSpPr>
            <a:spLocks noGrp="1" noRot="1" noChangeAspect="1" noMove="1" noResize="1" noEditPoints="1" noAdjustHandles="1" noChangeArrowheads="1" noChangeShapeType="1" noTextEdit="1"/>
          </p:cNvSpPr>
          <p:nvPr/>
        </p:nvSpPr>
        <p:spPr>
          <a:xfrm flipH="1">
            <a:off x="8577263" y="3335338"/>
            <a:ext cx="3290887"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Rectangle 12" descr="&quot;&quot;">
            <a:extLst>
              <a:ext uri="{FF2B5EF4-FFF2-40B4-BE49-F238E27FC236}">
                <a16:creationId xmlns:a16="http://schemas.microsoft.com/office/drawing/2014/main" id="{85971406-3285-7569-FFC3-EE34028932EA}"/>
              </a:ext>
            </a:extLst>
          </p:cNvPr>
          <p:cNvSpPr>
            <a:spLocks noGrp="1" noRot="1" noChangeAspect="1" noMove="1" noResize="1" noEditPoints="1" noAdjustHandles="1" noChangeArrowheads="1" noChangeShapeType="1" noTextEdit="1"/>
          </p:cNvSpPr>
          <p:nvPr/>
        </p:nvSpPr>
        <p:spPr>
          <a:xfrm>
            <a:off x="641350" y="623888"/>
            <a:ext cx="10906125" cy="5607050"/>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342" name="Title 1">
            <a:extLst>
              <a:ext uri="{FF2B5EF4-FFF2-40B4-BE49-F238E27FC236}">
                <a16:creationId xmlns:a16="http://schemas.microsoft.com/office/drawing/2014/main" id="{2F71B669-1DA8-2DC9-B4D9-3CD6E83CEBE6}"/>
              </a:ext>
            </a:extLst>
          </p:cNvPr>
          <p:cNvSpPr>
            <a:spLocks noGrp="1" noChangeArrowheads="1"/>
          </p:cNvSpPr>
          <p:nvPr>
            <p:ph type="ctrTitle"/>
          </p:nvPr>
        </p:nvSpPr>
        <p:spPr>
          <a:xfrm>
            <a:off x="1289050" y="3429000"/>
            <a:ext cx="10169525" cy="1712913"/>
          </a:xfrm>
        </p:spPr>
        <p:txBody>
          <a:bodyPr>
            <a:normAutofit/>
          </a:bodyPr>
          <a:lstStyle/>
          <a:p>
            <a:pPr algn="l" eaLnBrk="1" hangingPunct="1"/>
            <a:br>
              <a:rPr lang="en-US" altLang="en-US" sz="4400" dirty="0">
                <a:solidFill>
                  <a:schemeClr val="tx2"/>
                </a:solidFill>
              </a:rPr>
            </a:br>
            <a:r>
              <a:rPr lang="en-US" altLang="en-US" sz="4400" dirty="0">
                <a:solidFill>
                  <a:schemeClr val="tx2"/>
                </a:solidFill>
              </a:rPr>
              <a:t>HMIS Committee</a:t>
            </a:r>
          </a:p>
        </p:txBody>
      </p:sp>
      <p:sp>
        <p:nvSpPr>
          <p:cNvPr id="14343" name="Subtitle 2">
            <a:extLst>
              <a:ext uri="{FF2B5EF4-FFF2-40B4-BE49-F238E27FC236}">
                <a16:creationId xmlns:a16="http://schemas.microsoft.com/office/drawing/2014/main" id="{778012F3-F02F-8FEE-954F-A5FE087E8F22}"/>
              </a:ext>
            </a:extLst>
          </p:cNvPr>
          <p:cNvSpPr>
            <a:spLocks noGrp="1" noChangeArrowheads="1"/>
          </p:cNvSpPr>
          <p:nvPr>
            <p:ph type="subTitle" idx="1"/>
          </p:nvPr>
        </p:nvSpPr>
        <p:spPr>
          <a:xfrm>
            <a:off x="1289050" y="5141913"/>
            <a:ext cx="7321550" cy="754062"/>
          </a:xfrm>
        </p:spPr>
        <p:txBody>
          <a:bodyPr vert="horz" lIns="91440" tIns="45720" rIns="91440" bIns="45720" rtlCol="0" anchor="t">
            <a:normAutofit/>
          </a:bodyPr>
          <a:lstStyle/>
          <a:p>
            <a:pPr algn="l" eaLnBrk="1" hangingPunct="1"/>
            <a:r>
              <a:rPr lang="en-US" altLang="en-US" i="1" dirty="0">
                <a:solidFill>
                  <a:schemeClr val="tx2"/>
                </a:solidFill>
              </a:rPr>
              <a:t>April 15</a:t>
            </a:r>
            <a:r>
              <a:rPr lang="en-US" altLang="en-US" i="1" baseline="30000" dirty="0">
                <a:solidFill>
                  <a:schemeClr val="tx2"/>
                </a:solidFill>
              </a:rPr>
              <a:t>th</a:t>
            </a:r>
            <a:r>
              <a:rPr lang="en-US" altLang="en-US" i="1" dirty="0">
                <a:solidFill>
                  <a:schemeClr val="tx2"/>
                </a:solidFill>
              </a:rPr>
              <a:t>,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B12C1-4F33-9BC7-F607-3B35216D71E2}"/>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3EA2F613-F32C-7266-E9B4-C01CAFFB09B3}"/>
              </a:ext>
            </a:extLst>
          </p:cNvPr>
          <p:cNvSpPr>
            <a:spLocks noGrp="1" noChangeArrowheads="1"/>
          </p:cNvSpPr>
          <p:nvPr>
            <p:ph type="title"/>
          </p:nvPr>
        </p:nvSpPr>
        <p:spPr>
          <a:xfrm>
            <a:off x="601133" y="473075"/>
            <a:ext cx="10989733" cy="1652969"/>
          </a:xfrm>
        </p:spPr>
        <p:txBody>
          <a:bodyPr anchor="t">
            <a:normAutofit/>
          </a:bodyPr>
          <a:lstStyle/>
          <a:p>
            <a:r>
              <a:rPr lang="en-US" altLang="en-US" sz="5600" dirty="0">
                <a:solidFill>
                  <a:schemeClr val="tx2"/>
                </a:solidFill>
              </a:rPr>
              <a:t>Electronic Customer Portal Access</a:t>
            </a:r>
          </a:p>
        </p:txBody>
      </p:sp>
      <p:pic>
        <p:nvPicPr>
          <p:cNvPr id="7171" name="Content Placeholder 18" descr="Logo&#10;&#10;Description automatically generated">
            <a:extLst>
              <a:ext uri="{FF2B5EF4-FFF2-40B4-BE49-F238E27FC236}">
                <a16:creationId xmlns:a16="http://schemas.microsoft.com/office/drawing/2014/main" id="{F0CF77BB-15D5-0CD5-05EC-A5A1B2256C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116" y="5751056"/>
            <a:ext cx="2405017" cy="81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0C095F3E-BB24-321E-8633-959226E14612}"/>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5</a:t>
            </a:r>
          </a:p>
        </p:txBody>
      </p:sp>
      <p:graphicFrame>
        <p:nvGraphicFramePr>
          <p:cNvPr id="2" name="Diagram 1">
            <a:extLst>
              <a:ext uri="{FF2B5EF4-FFF2-40B4-BE49-F238E27FC236}">
                <a16:creationId xmlns:a16="http://schemas.microsoft.com/office/drawing/2014/main" id="{6B6F44B8-E107-2F9F-C19D-FCEE76377157}"/>
              </a:ext>
            </a:extLst>
          </p:cNvPr>
          <p:cNvGraphicFramePr/>
          <p:nvPr>
            <p:extLst>
              <p:ext uri="{D42A27DB-BD31-4B8C-83A1-F6EECF244321}">
                <p14:modId xmlns:p14="http://schemas.microsoft.com/office/powerpoint/2010/main" val="1948350179"/>
              </p:ext>
            </p:extLst>
          </p:nvPr>
        </p:nvGraphicFramePr>
        <p:xfrm>
          <a:off x="191830" y="1404257"/>
          <a:ext cx="11481768" cy="422365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11419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AE8D0-838B-B4EE-8A8C-222B7527B3E9}"/>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95E448B7-99B5-3E04-3A87-7E98A617935C}"/>
              </a:ext>
            </a:extLst>
          </p:cNvPr>
          <p:cNvSpPr>
            <a:spLocks noGrp="1" noChangeArrowheads="1"/>
          </p:cNvSpPr>
          <p:nvPr>
            <p:ph type="title"/>
          </p:nvPr>
        </p:nvSpPr>
        <p:spPr>
          <a:xfrm>
            <a:off x="239486" y="804892"/>
            <a:ext cx="6357070" cy="1652969"/>
          </a:xfrm>
        </p:spPr>
        <p:txBody>
          <a:bodyPr anchor="t">
            <a:normAutofit/>
          </a:bodyPr>
          <a:lstStyle/>
          <a:p>
            <a:r>
              <a:rPr lang="en-US" altLang="en-US" sz="5600" dirty="0">
                <a:solidFill>
                  <a:schemeClr val="tx2"/>
                </a:solidFill>
              </a:rPr>
              <a:t>HMIS Data Quality Workgroup Update</a:t>
            </a:r>
          </a:p>
        </p:txBody>
      </p:sp>
      <p:pic>
        <p:nvPicPr>
          <p:cNvPr id="7171" name="Content Placeholder 18" descr="Logo&#10;&#10;Description automatically generated">
            <a:extLst>
              <a:ext uri="{FF2B5EF4-FFF2-40B4-BE49-F238E27FC236}">
                <a16:creationId xmlns:a16="http://schemas.microsoft.com/office/drawing/2014/main" id="{5963FFA3-7396-98D8-BD87-FA9115DC30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83" y="4421393"/>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4AE0F275-FBFC-C0C7-4652-0CB795B7E942}"/>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5</a:t>
            </a:r>
          </a:p>
        </p:txBody>
      </p:sp>
      <p:sp>
        <p:nvSpPr>
          <p:cNvPr id="4" name="Content Placeholder 3">
            <a:extLst>
              <a:ext uri="{FF2B5EF4-FFF2-40B4-BE49-F238E27FC236}">
                <a16:creationId xmlns:a16="http://schemas.microsoft.com/office/drawing/2014/main" id="{A44BDF38-39CA-0084-78DF-71F464613FD6}"/>
              </a:ext>
            </a:extLst>
          </p:cNvPr>
          <p:cNvSpPr>
            <a:spLocks noGrp="1"/>
          </p:cNvSpPr>
          <p:nvPr>
            <p:ph idx="1"/>
          </p:nvPr>
        </p:nvSpPr>
        <p:spPr>
          <a:xfrm>
            <a:off x="6434092" y="768969"/>
            <a:ext cx="5757908" cy="3377784"/>
          </a:xfrm>
        </p:spPr>
        <p:txBody>
          <a:bodyPr vert="horz" lIns="91440" tIns="45720" rIns="91440" bIns="45720" rtlCol="0" anchor="t">
            <a:normAutofit/>
          </a:bodyPr>
          <a:lstStyle/>
          <a:p>
            <a:pPr marL="457200" lvl="1" indent="0">
              <a:buNone/>
            </a:pPr>
            <a:endParaRPr lang="en-US" sz="2800" dirty="0">
              <a:solidFill>
                <a:schemeClr val="tx2"/>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85410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A7669-F5FD-7E0D-5FC6-71977259F97F}"/>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DC23801F-EFBA-9E25-8229-47FCE6FFE2CF}"/>
              </a:ext>
            </a:extLst>
          </p:cNvPr>
          <p:cNvSpPr>
            <a:spLocks noGrp="1" noChangeArrowheads="1"/>
          </p:cNvSpPr>
          <p:nvPr>
            <p:ph type="title"/>
          </p:nvPr>
        </p:nvSpPr>
        <p:spPr>
          <a:xfrm>
            <a:off x="601133" y="473075"/>
            <a:ext cx="10989733" cy="1652969"/>
          </a:xfrm>
        </p:spPr>
        <p:txBody>
          <a:bodyPr anchor="t">
            <a:normAutofit/>
          </a:bodyPr>
          <a:lstStyle/>
          <a:p>
            <a:r>
              <a:rPr lang="en-US" altLang="en-US" sz="5600" dirty="0">
                <a:solidFill>
                  <a:schemeClr val="tx2"/>
                </a:solidFill>
              </a:rPr>
              <a:t>HMIS Data Quality Workgroup</a:t>
            </a:r>
          </a:p>
        </p:txBody>
      </p:sp>
      <p:pic>
        <p:nvPicPr>
          <p:cNvPr id="7171" name="Content Placeholder 18" descr="Logo&#10;&#10;Description automatically generated">
            <a:extLst>
              <a:ext uri="{FF2B5EF4-FFF2-40B4-BE49-F238E27FC236}">
                <a16:creationId xmlns:a16="http://schemas.microsoft.com/office/drawing/2014/main" id="{7464ABDA-9821-18D9-9262-C8E5110FC5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116" y="5751056"/>
            <a:ext cx="2405017" cy="81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14D2B959-6F80-D618-A18A-C7BEB6943654}"/>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5</a:t>
            </a:r>
          </a:p>
        </p:txBody>
      </p:sp>
      <p:graphicFrame>
        <p:nvGraphicFramePr>
          <p:cNvPr id="2" name="Diagram 1">
            <a:extLst>
              <a:ext uri="{FF2B5EF4-FFF2-40B4-BE49-F238E27FC236}">
                <a16:creationId xmlns:a16="http://schemas.microsoft.com/office/drawing/2014/main" id="{8A417955-D700-E9CC-B1EE-46D5AAB78650}"/>
              </a:ext>
            </a:extLst>
          </p:cNvPr>
          <p:cNvGraphicFramePr/>
          <p:nvPr>
            <p:extLst>
              <p:ext uri="{D42A27DB-BD31-4B8C-83A1-F6EECF244321}">
                <p14:modId xmlns:p14="http://schemas.microsoft.com/office/powerpoint/2010/main" val="310000718"/>
              </p:ext>
            </p:extLst>
          </p:nvPr>
        </p:nvGraphicFramePr>
        <p:xfrm>
          <a:off x="457200" y="1513114"/>
          <a:ext cx="11379684" cy="46252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43947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4DCED-BE94-9D7E-465E-733E0056C38F}"/>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F4CFD793-CCFD-3CDF-BF9C-6BEAC081D3BD}"/>
              </a:ext>
            </a:extLst>
          </p:cNvPr>
          <p:cNvSpPr>
            <a:spLocks noGrp="1" noChangeArrowheads="1"/>
          </p:cNvSpPr>
          <p:nvPr>
            <p:ph type="title"/>
          </p:nvPr>
        </p:nvSpPr>
        <p:spPr>
          <a:xfrm>
            <a:off x="283028" y="804892"/>
            <a:ext cx="6313527" cy="1652969"/>
          </a:xfrm>
        </p:spPr>
        <p:txBody>
          <a:bodyPr anchor="t">
            <a:normAutofit fontScale="90000"/>
          </a:bodyPr>
          <a:lstStyle/>
          <a:p>
            <a:r>
              <a:rPr lang="en-US" altLang="en-US" sz="5600" dirty="0">
                <a:solidFill>
                  <a:schemeClr val="tx2"/>
                </a:solidFill>
              </a:rPr>
              <a:t>HMIS 2026 Committee Pilot Discussion</a:t>
            </a:r>
          </a:p>
        </p:txBody>
      </p:sp>
      <p:pic>
        <p:nvPicPr>
          <p:cNvPr id="7171" name="Content Placeholder 18" descr="Logo&#10;&#10;Description automatically generated">
            <a:extLst>
              <a:ext uri="{FF2B5EF4-FFF2-40B4-BE49-F238E27FC236}">
                <a16:creationId xmlns:a16="http://schemas.microsoft.com/office/drawing/2014/main" id="{ED1BA189-7874-D7D6-97D8-4CD44912CE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83" y="4421393"/>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A9F5BD68-15FF-036B-295B-83C19B2B5208}"/>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5</a:t>
            </a:r>
          </a:p>
        </p:txBody>
      </p:sp>
    </p:spTree>
    <p:extLst>
      <p:ext uri="{BB962C8B-B14F-4D97-AF65-F5344CB8AC3E}">
        <p14:creationId xmlns:p14="http://schemas.microsoft.com/office/powerpoint/2010/main" val="1983099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61B14-4BB2-F6F7-0FE3-AC145430975E}"/>
              </a:ext>
            </a:extLst>
          </p:cNvPr>
          <p:cNvSpPr>
            <a:spLocks noGrp="1"/>
          </p:cNvSpPr>
          <p:nvPr>
            <p:ph type="title"/>
          </p:nvPr>
        </p:nvSpPr>
        <p:spPr/>
        <p:txBody>
          <a:bodyPr/>
          <a:lstStyle/>
          <a:p>
            <a:r>
              <a:rPr lang="en-US" b="1" dirty="0"/>
              <a:t>Why are We Talking about This?</a:t>
            </a:r>
          </a:p>
        </p:txBody>
      </p:sp>
      <p:graphicFrame>
        <p:nvGraphicFramePr>
          <p:cNvPr id="4" name="Content Placeholder 5">
            <a:extLst>
              <a:ext uri="{FF2B5EF4-FFF2-40B4-BE49-F238E27FC236}">
                <a16:creationId xmlns:a16="http://schemas.microsoft.com/office/drawing/2014/main" id="{985BF99A-BBCB-D3AE-0888-9B66FCF4F083}"/>
              </a:ext>
            </a:extLst>
          </p:cNvPr>
          <p:cNvGraphicFramePr>
            <a:graphicFrameLocks noGrp="1"/>
          </p:cNvGraphicFramePr>
          <p:nvPr>
            <p:ph idx="1"/>
            <p:extLst>
              <p:ext uri="{D42A27DB-BD31-4B8C-83A1-F6EECF244321}">
                <p14:modId xmlns:p14="http://schemas.microsoft.com/office/powerpoint/2010/main" val="8790991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9289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4E3B0-ED60-F86F-EC79-3F8667950A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D53E1-2949-A1AB-BF43-9459CA7D3BC3}"/>
              </a:ext>
            </a:extLst>
          </p:cNvPr>
          <p:cNvSpPr>
            <a:spLocks noGrp="1"/>
          </p:cNvSpPr>
          <p:nvPr>
            <p:ph type="title"/>
          </p:nvPr>
        </p:nvSpPr>
        <p:spPr/>
        <p:txBody>
          <a:bodyPr/>
          <a:lstStyle/>
          <a:p>
            <a:r>
              <a:rPr lang="en-US" b="1" dirty="0"/>
              <a:t>The HMIS SIC Connection</a:t>
            </a:r>
          </a:p>
        </p:txBody>
      </p:sp>
      <p:graphicFrame>
        <p:nvGraphicFramePr>
          <p:cNvPr id="6" name="Content Placeholder 5">
            <a:extLst>
              <a:ext uri="{FF2B5EF4-FFF2-40B4-BE49-F238E27FC236}">
                <a16:creationId xmlns:a16="http://schemas.microsoft.com/office/drawing/2014/main" id="{AE9866CE-DA82-55A5-8BBD-F2F825E3A722}"/>
              </a:ext>
            </a:extLst>
          </p:cNvPr>
          <p:cNvGraphicFramePr>
            <a:graphicFrameLocks noGrp="1"/>
          </p:cNvGraphicFramePr>
          <p:nvPr>
            <p:ph idx="1"/>
            <p:extLst>
              <p:ext uri="{D42A27DB-BD31-4B8C-83A1-F6EECF244321}">
                <p14:modId xmlns:p14="http://schemas.microsoft.com/office/powerpoint/2010/main" val="1360779875"/>
              </p:ext>
            </p:extLst>
          </p:nvPr>
        </p:nvGraphicFramePr>
        <p:xfrm>
          <a:off x="83574" y="619432"/>
          <a:ext cx="12049432" cy="6238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9235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A4122-62B3-27F9-8D05-D6668CAB9F3A}"/>
              </a:ext>
            </a:extLst>
          </p:cNvPr>
          <p:cNvSpPr>
            <a:spLocks noGrp="1"/>
          </p:cNvSpPr>
          <p:nvPr>
            <p:ph type="title"/>
          </p:nvPr>
        </p:nvSpPr>
        <p:spPr/>
        <p:txBody>
          <a:bodyPr/>
          <a:lstStyle/>
          <a:p>
            <a:r>
              <a:rPr lang="en-US" b="1" dirty="0"/>
              <a:t>What do Our Committees Currently do?</a:t>
            </a:r>
          </a:p>
        </p:txBody>
      </p:sp>
      <p:graphicFrame>
        <p:nvGraphicFramePr>
          <p:cNvPr id="4" name="Content Placeholder 3">
            <a:extLst>
              <a:ext uri="{FF2B5EF4-FFF2-40B4-BE49-F238E27FC236}">
                <a16:creationId xmlns:a16="http://schemas.microsoft.com/office/drawing/2014/main" id="{8E735315-704F-275B-6009-4A163F9EE1F1}"/>
              </a:ext>
            </a:extLst>
          </p:cNvPr>
          <p:cNvGraphicFramePr>
            <a:graphicFrameLocks noGrp="1"/>
          </p:cNvGraphicFramePr>
          <p:nvPr>
            <p:ph idx="1"/>
            <p:extLst>
              <p:ext uri="{D42A27DB-BD31-4B8C-83A1-F6EECF244321}">
                <p14:modId xmlns:p14="http://schemas.microsoft.com/office/powerpoint/2010/main" val="84232384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1685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24B79-DB70-29ED-8824-CCEE481E1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2591D7-3EDC-5751-CF2C-4045968ACAEF}"/>
              </a:ext>
            </a:extLst>
          </p:cNvPr>
          <p:cNvSpPr>
            <a:spLocks noGrp="1"/>
          </p:cNvSpPr>
          <p:nvPr>
            <p:ph type="title"/>
          </p:nvPr>
        </p:nvSpPr>
        <p:spPr/>
        <p:txBody>
          <a:bodyPr/>
          <a:lstStyle/>
          <a:p>
            <a:r>
              <a:rPr lang="en-US" b="1" dirty="0"/>
              <a:t>What would a merge look like?</a:t>
            </a:r>
          </a:p>
        </p:txBody>
      </p:sp>
      <p:graphicFrame>
        <p:nvGraphicFramePr>
          <p:cNvPr id="6" name="Content Placeholder 5">
            <a:extLst>
              <a:ext uri="{FF2B5EF4-FFF2-40B4-BE49-F238E27FC236}">
                <a16:creationId xmlns:a16="http://schemas.microsoft.com/office/drawing/2014/main" id="{916AC442-5563-7856-4E2B-6376AFCB0ADE}"/>
              </a:ext>
            </a:extLst>
          </p:cNvPr>
          <p:cNvGraphicFramePr>
            <a:graphicFrameLocks noGrp="1"/>
          </p:cNvGraphicFramePr>
          <p:nvPr>
            <p:ph idx="1"/>
            <p:extLst>
              <p:ext uri="{D42A27DB-BD31-4B8C-83A1-F6EECF244321}">
                <p14:modId xmlns:p14="http://schemas.microsoft.com/office/powerpoint/2010/main" val="22671032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2665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 name="Rectangle 11" descr="&quot;&quot;">
            <a:extLst>
              <a:ext uri="{FF2B5EF4-FFF2-40B4-BE49-F238E27FC236}">
                <a16:creationId xmlns:a16="http://schemas.microsoft.com/office/drawing/2014/main" id="{D84C901C-F781-D927-855A-17D6FE8601B0}"/>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13" descr="&quot;&quot;">
            <a:extLst>
              <a:ext uri="{FF2B5EF4-FFF2-40B4-BE49-F238E27FC236}">
                <a16:creationId xmlns:a16="http://schemas.microsoft.com/office/drawing/2014/main" id="{E7552D7B-1D61-5A5E-D313-D3EC1FCD949E}"/>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a:extLst>
              <a:ext uri="{FF2B5EF4-FFF2-40B4-BE49-F238E27FC236}">
                <a16:creationId xmlns:a16="http://schemas.microsoft.com/office/drawing/2014/main" id="{D334F8B8-0A9E-74AE-DA06-F2DA240D6019}"/>
              </a:ext>
            </a:extLst>
          </p:cNvPr>
          <p:cNvSpPr>
            <a:spLocks noGrp="1"/>
          </p:cNvSpPr>
          <p:nvPr>
            <p:ph type="title"/>
          </p:nvPr>
        </p:nvSpPr>
        <p:spPr>
          <a:xfrm>
            <a:off x="828675" y="112712"/>
            <a:ext cx="10515600" cy="1325563"/>
          </a:xfrm>
        </p:spPr>
        <p:txBody>
          <a:bodyPr rtlCol="0" anchor="b">
            <a:normAutofit/>
          </a:bodyPr>
          <a:lstStyle/>
          <a:p>
            <a:pPr algn="ctr" fontAlgn="auto">
              <a:spcAft>
                <a:spcPts val="0"/>
              </a:spcAft>
              <a:defRPr/>
            </a:pPr>
            <a:r>
              <a:rPr lang="en-US" sz="3600" b="1" dirty="0">
                <a:solidFill>
                  <a:schemeClr val="tx2"/>
                </a:solidFill>
              </a:rPr>
              <a:t>Goals for Today</a:t>
            </a:r>
            <a:endParaRPr lang="en-US" sz="3600" b="1">
              <a:solidFill>
                <a:schemeClr val="tx2"/>
              </a:solidFill>
              <a:ea typeface="Calibri Light" panose="020F0302020204030204"/>
              <a:cs typeface="Calibri Light" panose="020F0302020204030204"/>
            </a:endParaRPr>
          </a:p>
        </p:txBody>
      </p:sp>
      <p:sp>
        <p:nvSpPr>
          <p:cNvPr id="5" name="Content Placeholder 4">
            <a:extLst>
              <a:ext uri="{FF2B5EF4-FFF2-40B4-BE49-F238E27FC236}">
                <a16:creationId xmlns:a16="http://schemas.microsoft.com/office/drawing/2014/main" id="{AC4FCBBF-0910-E152-08CA-D35D78F46EA6}"/>
              </a:ext>
            </a:extLst>
          </p:cNvPr>
          <p:cNvSpPr>
            <a:spLocks noGrp="1"/>
          </p:cNvSpPr>
          <p:nvPr>
            <p:ph idx="1"/>
          </p:nvPr>
        </p:nvSpPr>
        <p:spPr>
          <a:xfrm>
            <a:off x="828675" y="1825625"/>
            <a:ext cx="10515600" cy="3932238"/>
          </a:xfrm>
        </p:spPr>
        <p:txBody>
          <a:bodyPr vert="horz" lIns="91440" tIns="45720" rIns="91440" bIns="45720" rtlCol="0" anchor="t">
            <a:noAutofit/>
          </a:bodyPr>
          <a:lstStyle/>
          <a:p>
            <a:pPr>
              <a:buNone/>
            </a:pPr>
            <a:r>
              <a:rPr lang="en-US" sz="4400" dirty="0">
                <a:solidFill>
                  <a:prstClr val="black">
                    <a:hueOff val="0"/>
                    <a:satOff val="0"/>
                    <a:lumOff val="0"/>
                    <a:alphaOff val="0"/>
                  </a:prstClr>
                </a:solidFill>
                <a:ea typeface="+mn-lt"/>
                <a:cs typeface="+mn-lt"/>
              </a:rPr>
              <a:t>The April HMIS Committee meeting will serve to support continuous management and improvement of HMIS by reviewing updates to policies and procedures, planning training need improvements and reviewing our pilot HMIS-SIC structure.</a:t>
            </a:r>
            <a:endParaRPr lang="en-US" dirty="0">
              <a:solidFill>
                <a:prstClr val="black">
                  <a:hueOff val="0"/>
                  <a:satOff val="0"/>
                  <a:lumOff val="0"/>
                  <a:alphaOff val="0"/>
                </a:prstClr>
              </a:solidFill>
            </a:endParaRPr>
          </a:p>
          <a:p>
            <a:pPr>
              <a:buNone/>
            </a:pPr>
            <a:endParaRPr lang="en-US" dirty="0"/>
          </a:p>
        </p:txBody>
      </p:sp>
      <p:grpSp>
        <p:nvGrpSpPr>
          <p:cNvPr id="4100" name="Group 15">
            <a:extLst>
              <a:ext uri="{FF2B5EF4-FFF2-40B4-BE49-F238E27FC236}">
                <a16:creationId xmlns:a16="http://schemas.microsoft.com/office/drawing/2014/main" id="{AB192C5B-8A2F-EF63-AA26-E788D1C4771C}"/>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0" y="0"/>
            <a:ext cx="3362325" cy="2522538"/>
            <a:chOff x="-305" y="-1"/>
            <a:chExt cx="3832880" cy="2876136"/>
          </a:xfrm>
        </p:grpSpPr>
        <p:sp>
          <p:nvSpPr>
            <p:cNvPr id="17" name="Freeform: Shape 16" descr="&quot;&quot;">
              <a:extLst>
                <a:ext uri="{FF2B5EF4-FFF2-40B4-BE49-F238E27FC236}">
                  <a16:creationId xmlns:a16="http://schemas.microsoft.com/office/drawing/2014/main" id="{2C6775BD-F6D6-33FE-D751-045C7520D78F}"/>
                </a:ext>
              </a:extLst>
            </p:cNvPr>
            <p:cNvSpPr/>
            <p:nvPr/>
          </p:nvSpPr>
          <p:spPr>
            <a:xfrm>
              <a:off x="-305" y="-1"/>
              <a:ext cx="3816594" cy="2653502"/>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18" name="Freeform: Shape 17" descr="&quot;&quot;">
              <a:extLst>
                <a:ext uri="{FF2B5EF4-FFF2-40B4-BE49-F238E27FC236}">
                  <a16:creationId xmlns:a16="http://schemas.microsoft.com/office/drawing/2014/main" id="{D4435A6C-2AC5-1B6D-3BDD-085EB2226191}"/>
                </a:ext>
              </a:extLst>
            </p:cNvPr>
            <p:cNvSpPr/>
            <p:nvPr/>
          </p:nvSpPr>
          <p:spPr>
            <a:xfrm>
              <a:off x="-305" y="-1"/>
              <a:ext cx="3816594" cy="2653502"/>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19" name="Freeform: Shape 18" descr="&quot;&quot;">
              <a:extLst>
                <a:ext uri="{FF2B5EF4-FFF2-40B4-BE49-F238E27FC236}">
                  <a16:creationId xmlns:a16="http://schemas.microsoft.com/office/drawing/2014/main" id="{8D736CD7-4B31-DE13-ADFF-5DF03362C9DD}"/>
                </a:ext>
              </a:extLst>
            </p:cNvPr>
            <p:cNvSpPr/>
            <p:nvPr/>
          </p:nvSpPr>
          <p:spPr>
            <a:xfrm>
              <a:off x="-305" y="-1"/>
              <a:ext cx="3816594" cy="2675222"/>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20" name="Freeform: Shape 19" descr="&quot;&quot;">
              <a:extLst>
                <a:ext uri="{FF2B5EF4-FFF2-40B4-BE49-F238E27FC236}">
                  <a16:creationId xmlns:a16="http://schemas.microsoft.com/office/drawing/2014/main" id="{756307DB-67F8-DE91-3672-59091C25C22F}"/>
                </a:ext>
              </a:extLst>
            </p:cNvPr>
            <p:cNvSpPr/>
            <p:nvPr/>
          </p:nvSpPr>
          <p:spPr>
            <a:xfrm>
              <a:off x="-305" y="-1"/>
              <a:ext cx="383288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grpSp>
      <p:grpSp>
        <p:nvGrpSpPr>
          <p:cNvPr id="4102" name="Group 21">
            <a:extLst>
              <a:ext uri="{FF2B5EF4-FFF2-40B4-BE49-F238E27FC236}">
                <a16:creationId xmlns:a16="http://schemas.microsoft.com/office/drawing/2014/main" id="{1E33E2A3-21F5-DC0D-3E02-3BD6346F2B1C}"/>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rot="5400000" flipH="1">
            <a:off x="10186194" y="4852194"/>
            <a:ext cx="2151062" cy="1860550"/>
            <a:chOff x="-305" y="-4155"/>
            <a:chExt cx="2514948" cy="2174333"/>
          </a:xfrm>
        </p:grpSpPr>
        <p:sp>
          <p:nvSpPr>
            <p:cNvPr id="23" name="Freeform: Shape 22" descr="&quot;&quot;">
              <a:extLst>
                <a:ext uri="{FF2B5EF4-FFF2-40B4-BE49-F238E27FC236}">
                  <a16:creationId xmlns:a16="http://schemas.microsoft.com/office/drawing/2014/main" id="{F9D3A714-E5AF-6FDE-7F62-8BB5D8F04FBE}"/>
                </a:ext>
              </a:extLst>
            </p:cNvPr>
            <p:cNvSpPr/>
            <p:nvPr/>
          </p:nvSpPr>
          <p:spPr>
            <a:xfrm>
              <a:off x="-304" y="-445"/>
              <a:ext cx="2514948" cy="2170623"/>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24" name="Freeform: Shape 23" descr="&quot;&quot;">
              <a:extLst>
                <a:ext uri="{FF2B5EF4-FFF2-40B4-BE49-F238E27FC236}">
                  <a16:creationId xmlns:a16="http://schemas.microsoft.com/office/drawing/2014/main" id="{39E6947B-C9E5-14F9-364C-571FF4C7FB63}"/>
                </a:ext>
              </a:extLst>
            </p:cNvPr>
            <p:cNvSpPr/>
            <p:nvPr/>
          </p:nvSpPr>
          <p:spPr>
            <a:xfrm>
              <a:off x="-304" y="-4156"/>
              <a:ext cx="2492675" cy="1947995"/>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sp>
          <p:nvSpPr>
            <p:cNvPr id="25" name="Freeform: Shape 24" descr="&quot;&quot;">
              <a:extLst>
                <a:ext uri="{FF2B5EF4-FFF2-40B4-BE49-F238E27FC236}">
                  <a16:creationId xmlns:a16="http://schemas.microsoft.com/office/drawing/2014/main" id="{EA224057-E4FB-1371-A046-5C011F2F628B}"/>
                </a:ext>
              </a:extLst>
            </p:cNvPr>
            <p:cNvSpPr/>
            <p:nvPr/>
          </p:nvSpPr>
          <p:spPr>
            <a:xfrm>
              <a:off x="-305" y="-445"/>
              <a:ext cx="2501956" cy="1973968"/>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00" b="1"/>
            </a:p>
          </p:txBody>
        </p:sp>
        <p:sp>
          <p:nvSpPr>
            <p:cNvPr id="26" name="Freeform: Shape 25" descr="&quot;&quot;">
              <a:extLst>
                <a:ext uri="{FF2B5EF4-FFF2-40B4-BE49-F238E27FC236}">
                  <a16:creationId xmlns:a16="http://schemas.microsoft.com/office/drawing/2014/main" id="{FDAAAB2C-66F4-860E-D75E-F854095C9278}"/>
                </a:ext>
              </a:extLst>
            </p:cNvPr>
            <p:cNvSpPr/>
            <p:nvPr/>
          </p:nvSpPr>
          <p:spPr>
            <a:xfrm>
              <a:off x="-306" y="-444"/>
              <a:ext cx="2490820" cy="1944284"/>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b="1"/>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descr="&quot;&quot;">
            <a:extLst>
              <a:ext uri="{FF2B5EF4-FFF2-40B4-BE49-F238E27FC236}">
                <a16:creationId xmlns:a16="http://schemas.microsoft.com/office/drawing/2014/main" id="{60E90323-B94B-A202-10DC-6E3AF2FC7610}"/>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363" name="Title 1">
            <a:extLst>
              <a:ext uri="{FF2B5EF4-FFF2-40B4-BE49-F238E27FC236}">
                <a16:creationId xmlns:a16="http://schemas.microsoft.com/office/drawing/2014/main" id="{98C5E279-A925-BB39-B986-C04C9342CD0B}"/>
              </a:ext>
            </a:extLst>
          </p:cNvPr>
          <p:cNvSpPr>
            <a:spLocks noGrp="1" noChangeArrowheads="1"/>
          </p:cNvSpPr>
          <p:nvPr>
            <p:ph type="title"/>
          </p:nvPr>
        </p:nvSpPr>
        <p:spPr>
          <a:xfrm>
            <a:off x="544285" y="450849"/>
            <a:ext cx="4699227" cy="1774826"/>
          </a:xfrm>
        </p:spPr>
        <p:txBody>
          <a:bodyPr anchor="t"/>
          <a:lstStyle/>
          <a:p>
            <a:pPr eaLnBrk="1" hangingPunct="1"/>
            <a:r>
              <a:rPr lang="en-US" altLang="en-US" sz="5600" dirty="0"/>
              <a:t>Agenda </a:t>
            </a:r>
          </a:p>
        </p:txBody>
      </p:sp>
      <p:grpSp>
        <p:nvGrpSpPr>
          <p:cNvPr id="15365" name="Group 14">
            <a:extLst>
              <a:ext uri="{FF2B5EF4-FFF2-40B4-BE49-F238E27FC236}">
                <a16:creationId xmlns:a16="http://schemas.microsoft.com/office/drawing/2014/main" id="{B576C8E5-8A8F-E08E-88FC-E1B0951566A4}"/>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6110288" y="739775"/>
            <a:ext cx="465137" cy="873125"/>
            <a:chOff x="6110408" y="740316"/>
            <a:chExt cx="465458" cy="872153"/>
          </a:xfrm>
        </p:grpSpPr>
        <p:sp>
          <p:nvSpPr>
            <p:cNvPr id="15368" name="Graphic 11">
              <a:extLst>
                <a:ext uri="{FF2B5EF4-FFF2-40B4-BE49-F238E27FC236}">
                  <a16:creationId xmlns:a16="http://schemas.microsoft.com/office/drawing/2014/main" id="{9A12FDF7-F723-7EDB-E7B0-125C037C6D84}"/>
                </a:ext>
                <a:ext uri="{C183D7F6-B498-43B3-948B-1728B52AA6E4}">
                  <adec:decorative xmlns:adec="http://schemas.microsoft.com/office/drawing/2017/decorative" val="1"/>
                </a:ext>
              </a:extLst>
            </p:cNvPr>
            <p:cNvSpPr>
              <a:spLocks/>
            </p:cNvSpPr>
            <p:nvPr/>
          </p:nvSpPr>
          <p:spPr bwMode="auto">
            <a:xfrm>
              <a:off x="6125948" y="740316"/>
              <a:ext cx="139039" cy="139039"/>
            </a:xfrm>
            <a:custGeom>
              <a:avLst/>
              <a:gdLst>
                <a:gd name="T0" fmla="*/ 129602 w 139039"/>
                <a:gd name="T1" fmla="*/ 60082 h 139039"/>
                <a:gd name="T2" fmla="*/ 78957 w 139039"/>
                <a:gd name="T3" fmla="*/ 60082 h 139039"/>
                <a:gd name="T4" fmla="*/ 78957 w 139039"/>
                <a:gd name="T5" fmla="*/ 9437 h 139039"/>
                <a:gd name="T6" fmla="*/ 69520 w 139039"/>
                <a:gd name="T7" fmla="*/ 0 h 139039"/>
                <a:gd name="T8" fmla="*/ 60082 w 139039"/>
                <a:gd name="T9" fmla="*/ 9437 h 139039"/>
                <a:gd name="T10" fmla="*/ 60082 w 139039"/>
                <a:gd name="T11" fmla="*/ 60082 h 139039"/>
                <a:gd name="T12" fmla="*/ 9437 w 139039"/>
                <a:gd name="T13" fmla="*/ 60082 h 139039"/>
                <a:gd name="T14" fmla="*/ 0 w 139039"/>
                <a:gd name="T15" fmla="*/ 69520 h 139039"/>
                <a:gd name="T16" fmla="*/ 9437 w 139039"/>
                <a:gd name="T17" fmla="*/ 78957 h 139039"/>
                <a:gd name="T18" fmla="*/ 60082 w 139039"/>
                <a:gd name="T19" fmla="*/ 78957 h 139039"/>
                <a:gd name="T20" fmla="*/ 60082 w 139039"/>
                <a:gd name="T21" fmla="*/ 129602 h 139039"/>
                <a:gd name="T22" fmla="*/ 69520 w 139039"/>
                <a:gd name="T23" fmla="*/ 139039 h 139039"/>
                <a:gd name="T24" fmla="*/ 78957 w 139039"/>
                <a:gd name="T25" fmla="*/ 129602 h 139039"/>
                <a:gd name="T26" fmla="*/ 78957 w 139039"/>
                <a:gd name="T27" fmla="*/ 78957 h 139039"/>
                <a:gd name="T28" fmla="*/ 129602 w 139039"/>
                <a:gd name="T29" fmla="*/ 78957 h 139039"/>
                <a:gd name="T30" fmla="*/ 139039 w 139039"/>
                <a:gd name="T31" fmla="*/ 69520 h 139039"/>
                <a:gd name="T32" fmla="*/ 129602 w 139039"/>
                <a:gd name="T33" fmla="*/ 60082 h 1390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a:noFill/>
            </a:ln>
            <a:extLst>
              <a:ext uri="{91240B29-F687-4F45-9708-019B960494DF}">
                <a14:hiddenLine xmlns:a14="http://schemas.microsoft.com/office/drawing/2010/main" w="603" cap="flat">
                  <a:solidFill>
                    <a:srgbClr val="000000"/>
                  </a:solidFill>
                  <a:prstDash val="solid"/>
                  <a:miter lim="800000"/>
                  <a:headEnd/>
                  <a:tailEnd/>
                </a14:hiddenLine>
              </a:ext>
            </a:extLst>
          </p:spPr>
          <p:txBody>
            <a:bodyPr anchor="ctr"/>
            <a:lstStyle/>
            <a:p>
              <a:endParaRPr lang="en-US"/>
            </a:p>
          </p:txBody>
        </p:sp>
        <p:sp>
          <p:nvSpPr>
            <p:cNvPr id="15369" name="Graphic 10">
              <a:extLst>
                <a:ext uri="{FF2B5EF4-FFF2-40B4-BE49-F238E27FC236}">
                  <a16:creationId xmlns:a16="http://schemas.microsoft.com/office/drawing/2014/main" id="{BEE05058-733A-80BA-5B18-86099A7AB7FE}"/>
                </a:ext>
                <a:ext uri="{C183D7F6-B498-43B3-948B-1728B52AA6E4}">
                  <adec:decorative xmlns:adec="http://schemas.microsoft.com/office/drawing/2017/decorative" val="1"/>
                </a:ext>
              </a:extLst>
            </p:cNvPr>
            <p:cNvSpPr>
              <a:spLocks/>
            </p:cNvSpPr>
            <p:nvPr/>
          </p:nvSpPr>
          <p:spPr bwMode="auto">
            <a:xfrm>
              <a:off x="6484728" y="969611"/>
              <a:ext cx="91138" cy="91138"/>
            </a:xfrm>
            <a:custGeom>
              <a:avLst/>
              <a:gdLst>
                <a:gd name="T0" fmla="*/ 91138 w 91138"/>
                <a:gd name="T1" fmla="*/ 45569 h 91138"/>
                <a:gd name="T2" fmla="*/ 45569 w 91138"/>
                <a:gd name="T3" fmla="*/ 91138 h 91138"/>
                <a:gd name="T4" fmla="*/ 0 w 91138"/>
                <a:gd name="T5" fmla="*/ 45569 h 91138"/>
                <a:gd name="T6" fmla="*/ 45569 w 91138"/>
                <a:gd name="T7" fmla="*/ 0 h 91138"/>
                <a:gd name="T8" fmla="*/ 91138 w 91138"/>
                <a:gd name="T9" fmla="*/ 45569 h 911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a:noFill/>
            </a:ln>
            <a:extLst>
              <a:ext uri="{91240B29-F687-4F45-9708-019B960494DF}">
                <a14:hiddenLine xmlns:a14="http://schemas.microsoft.com/office/drawing/2010/main" w="422" cap="flat">
                  <a:solidFill>
                    <a:srgbClr val="000000"/>
                  </a:solidFill>
                  <a:prstDash val="solid"/>
                  <a:miter lim="800000"/>
                  <a:headEnd/>
                  <a:tailEnd/>
                </a14:hiddenLine>
              </a:ext>
            </a:extLst>
          </p:spPr>
          <p:txBody>
            <a:bodyPr anchor="ctr"/>
            <a:lstStyle/>
            <a:p>
              <a:endParaRPr lang="en-US"/>
            </a:p>
          </p:txBody>
        </p:sp>
        <p:sp>
          <p:nvSpPr>
            <p:cNvPr id="15370" name="Graphic 12">
              <a:extLst>
                <a:ext uri="{FF2B5EF4-FFF2-40B4-BE49-F238E27FC236}">
                  <a16:creationId xmlns:a16="http://schemas.microsoft.com/office/drawing/2014/main" id="{81A47370-E904-1FD0-84B5-3AF283F5C2C3}"/>
                </a:ext>
                <a:ext uri="{C183D7F6-B498-43B3-948B-1728B52AA6E4}">
                  <adec:decorative xmlns:adec="http://schemas.microsoft.com/office/drawing/2017/decorative" val="1"/>
                </a:ext>
              </a:extLst>
            </p:cNvPr>
            <p:cNvSpPr>
              <a:spLocks/>
            </p:cNvSpPr>
            <p:nvPr/>
          </p:nvSpPr>
          <p:spPr bwMode="auto">
            <a:xfrm>
              <a:off x="6110408" y="1484755"/>
              <a:ext cx="127714" cy="127714"/>
            </a:xfrm>
            <a:custGeom>
              <a:avLst/>
              <a:gdLst>
                <a:gd name="T0" fmla="*/ 63857 w 127714"/>
                <a:gd name="T1" fmla="*/ 18874 h 127714"/>
                <a:gd name="T2" fmla="*/ 108840 w 127714"/>
                <a:gd name="T3" fmla="*/ 63857 h 127714"/>
                <a:gd name="T4" fmla="*/ 63857 w 127714"/>
                <a:gd name="T5" fmla="*/ 108840 h 127714"/>
                <a:gd name="T6" fmla="*/ 18874 w 127714"/>
                <a:gd name="T7" fmla="*/ 63857 h 127714"/>
                <a:gd name="T8" fmla="*/ 63857 w 127714"/>
                <a:gd name="T9" fmla="*/ 18874 h 127714"/>
                <a:gd name="T10" fmla="*/ 63857 w 127714"/>
                <a:gd name="T11" fmla="*/ 0 h 127714"/>
                <a:gd name="T12" fmla="*/ 0 w 127714"/>
                <a:gd name="T13" fmla="*/ 63857 h 127714"/>
                <a:gd name="T14" fmla="*/ 63857 w 127714"/>
                <a:gd name="T15" fmla="*/ 127714 h 127714"/>
                <a:gd name="T16" fmla="*/ 127714 w 127714"/>
                <a:gd name="T17" fmla="*/ 63857 h 127714"/>
                <a:gd name="T18" fmla="*/ 63857 w 127714"/>
                <a:gd name="T19" fmla="*/ 0 h 1277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a:noFill/>
            </a:ln>
            <a:extLst>
              <a:ext uri="{91240B29-F687-4F45-9708-019B960494DF}">
                <a14:hiddenLine xmlns:a14="http://schemas.microsoft.com/office/drawing/2010/main" w="610" cap="flat">
                  <a:solidFill>
                    <a:srgbClr val="000000"/>
                  </a:solidFill>
                  <a:prstDash val="solid"/>
                  <a:miter lim="800000"/>
                  <a:headEnd/>
                  <a:tailEnd/>
                </a14:hiddenLine>
              </a:ext>
            </a:extLst>
          </p:spPr>
          <p:txBody>
            <a:bodyPr anchor="ctr"/>
            <a:lstStyle/>
            <a:p>
              <a:endParaRPr lang="en-US"/>
            </a:p>
          </p:txBody>
        </p:sp>
      </p:grpSp>
      <p:pic>
        <p:nvPicPr>
          <p:cNvPr id="15366" name="Content Placeholder 18" descr="Logo&#10;&#10;Description automatically generated">
            <a:extLst>
              <a:ext uri="{FF2B5EF4-FFF2-40B4-BE49-F238E27FC236}">
                <a16:creationId xmlns:a16="http://schemas.microsoft.com/office/drawing/2014/main" id="{054E890F-1F29-6D4D-FE13-2DD766EFF1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9173" y="3632614"/>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a:extLst>
              <a:ext uri="{FF2B5EF4-FFF2-40B4-BE49-F238E27FC236}">
                <a16:creationId xmlns:a16="http://schemas.microsoft.com/office/drawing/2014/main" id="{7BE63858-BBBB-CEAB-C221-B9B848560EF4}"/>
              </a:ext>
            </a:extLst>
          </p:cNvPr>
          <p:cNvSpPr>
            <a:spLocks noGrp="1"/>
          </p:cNvSpPr>
          <p:nvPr>
            <p:ph idx="1"/>
          </p:nvPr>
        </p:nvSpPr>
        <p:spPr>
          <a:xfrm>
            <a:off x="6484725" y="879355"/>
            <a:ext cx="5542175" cy="5120755"/>
          </a:xfrm>
        </p:spPr>
        <p:txBody>
          <a:bodyPr rtlCol="0" anchor="ctr">
            <a:normAutofit/>
          </a:bodyPr>
          <a:lstStyle/>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panose="02020609040205080304" pitchFamily="49" charset="-128"/>
                <a:cs typeface="Times New Roman (Body CS)"/>
              </a:rPr>
              <a:t>Welcome / Introductions</a:t>
            </a:r>
          </a:p>
          <a:p>
            <a:pPr marL="1371600" lvl="1" indent="-635000" eaLnBrk="1" fontAlgn="auto" hangingPunct="1">
              <a:spcBef>
                <a:spcPts val="0"/>
              </a:spcBef>
              <a:spcAft>
                <a:spcPts val="600"/>
              </a:spcAft>
              <a:buFont typeface="+mj-lt"/>
              <a:buAutoNum type="arabicPeriod"/>
              <a:defRPr/>
            </a:pPr>
            <a:r>
              <a:rPr lang="en-US" sz="1600" dirty="0">
                <a:solidFill>
                  <a:schemeClr val="tx1">
                    <a:alpha val="80000"/>
                  </a:schemeClr>
                </a:solidFill>
                <a:ea typeface="MS Mincho"/>
                <a:cs typeface="Times New Roman (Body CS)"/>
              </a:rPr>
              <a:t>Ground rules and norms</a:t>
            </a:r>
          </a:p>
          <a:p>
            <a:pPr marL="1371600" lvl="1" indent="-635000" eaLnBrk="1" fontAlgn="auto" hangingPunct="1">
              <a:spcBef>
                <a:spcPts val="0"/>
              </a:spcBef>
              <a:spcAft>
                <a:spcPts val="600"/>
              </a:spcAft>
              <a:buFont typeface="+mj-lt"/>
              <a:buAutoNum type="arabicPeriod"/>
              <a:defRPr/>
            </a:pPr>
            <a:r>
              <a:rPr lang="en-US" sz="1600" dirty="0">
                <a:solidFill>
                  <a:schemeClr val="tx1">
                    <a:alpha val="80000"/>
                  </a:schemeClr>
                </a:solidFill>
                <a:ea typeface="MS Mincho"/>
                <a:cs typeface="Times New Roman (Body CS)"/>
              </a:rPr>
              <a:t>Approval of Minutes</a:t>
            </a:r>
          </a:p>
          <a:p>
            <a:pPr marL="914400" indent="-635000">
              <a:spcBef>
                <a:spcPts val="0"/>
              </a:spcBef>
              <a:spcAft>
                <a:spcPts val="600"/>
              </a:spcAft>
              <a:buAutoNum type="arabicPeriod"/>
              <a:defRPr/>
            </a:pPr>
            <a:r>
              <a:rPr lang="en-US" sz="2000" dirty="0">
                <a:solidFill>
                  <a:schemeClr val="tx1">
                    <a:alpha val="80000"/>
                  </a:schemeClr>
                </a:solidFill>
                <a:ea typeface="MS Mincho"/>
                <a:cs typeface="Times New Roman (Body CS)"/>
              </a:rPr>
              <a:t>Public Comment</a:t>
            </a:r>
            <a:endParaRPr lang="en-US" dirty="0">
              <a:solidFill>
                <a:schemeClr val="tx1">
                  <a:alpha val="80000"/>
                </a:schemeClr>
              </a:solidFill>
              <a:ea typeface="MS Mincho"/>
            </a:endParaRPr>
          </a:p>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panose="02020609040205080304" pitchFamily="49" charset="-128"/>
                <a:cs typeface="Times New Roman (Body CS)"/>
              </a:rPr>
              <a:t>Announcements</a:t>
            </a:r>
            <a:endParaRPr lang="en-US" sz="1600" dirty="0">
              <a:solidFill>
                <a:schemeClr val="tx1">
                  <a:alpha val="80000"/>
                </a:schemeClr>
              </a:solidFill>
              <a:ea typeface="MS Mincho" panose="02020609040205080304" pitchFamily="49" charset="-128"/>
              <a:cs typeface="Times New Roman (Body CS)"/>
            </a:endParaRPr>
          </a:p>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panose="02020609040205080304" pitchFamily="49" charset="-128"/>
                <a:cs typeface="Times New Roman (Body CS)"/>
              </a:rPr>
              <a:t>Ice Breaker</a:t>
            </a:r>
          </a:p>
          <a:p>
            <a:pPr marL="914400" indent="-635000">
              <a:spcBef>
                <a:spcPts val="0"/>
              </a:spcBef>
              <a:spcAft>
                <a:spcPts val="600"/>
              </a:spcAft>
              <a:buAutoNum type="arabicPeriod"/>
              <a:defRPr/>
            </a:pPr>
            <a:r>
              <a:rPr lang="en-US" sz="2000" dirty="0">
                <a:solidFill>
                  <a:schemeClr val="tx1">
                    <a:alpha val="80000"/>
                  </a:schemeClr>
                </a:solidFill>
                <a:ea typeface="MS Mincho"/>
                <a:cs typeface="Times New Roman (Body CS)"/>
              </a:rPr>
              <a:t>HMIS Policies and Procedures</a:t>
            </a:r>
          </a:p>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panose="02020609040205080304" pitchFamily="49" charset="-128"/>
                <a:cs typeface="Times New Roman (Body CS)"/>
              </a:rPr>
              <a:t>HMIS Data Quality Workgroup Report out</a:t>
            </a:r>
          </a:p>
          <a:p>
            <a:pPr marL="914400" indent="-635000" eaLnBrk="1" fontAlgn="auto" hangingPunct="1">
              <a:spcBef>
                <a:spcPts val="0"/>
              </a:spcBef>
              <a:spcAft>
                <a:spcPts val="600"/>
              </a:spcAft>
              <a:buFont typeface="+mj-lt"/>
              <a:buAutoNum type="arabicPeriod"/>
              <a:defRPr/>
            </a:pPr>
            <a:r>
              <a:rPr lang="en-US" sz="2000" dirty="0">
                <a:solidFill>
                  <a:schemeClr val="tx1">
                    <a:alpha val="80000"/>
                  </a:schemeClr>
                </a:solidFill>
                <a:ea typeface="MS Mincho" panose="02020609040205080304" pitchFamily="49" charset="-128"/>
                <a:cs typeface="Times New Roman (Body CS)"/>
              </a:rPr>
              <a:t>HMIS Committee Pilot Discussion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descr="&quot;&quot;">
            <a:extLst>
              <a:ext uri="{FF2B5EF4-FFF2-40B4-BE49-F238E27FC236}">
                <a16:creationId xmlns:a16="http://schemas.microsoft.com/office/drawing/2014/main" id="{08C8DD63-475C-AA8E-83E6-0A30A428CAC2}"/>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descr="&quot;&quot;">
            <a:extLst>
              <a:ext uri="{FF2B5EF4-FFF2-40B4-BE49-F238E27FC236}">
                <a16:creationId xmlns:a16="http://schemas.microsoft.com/office/drawing/2014/main" id="{93CB6412-7DF3-A8CC-5724-611FC3196544}"/>
              </a:ext>
            </a:extLst>
          </p:cNvPr>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8" name="Title 1">
            <a:extLst>
              <a:ext uri="{FF2B5EF4-FFF2-40B4-BE49-F238E27FC236}">
                <a16:creationId xmlns:a16="http://schemas.microsoft.com/office/drawing/2014/main" id="{96504B46-5AD3-500E-EED2-D9C8B9E5EC93}"/>
              </a:ext>
            </a:extLst>
          </p:cNvPr>
          <p:cNvSpPr>
            <a:spLocks noGrp="1" noChangeArrowheads="1"/>
          </p:cNvSpPr>
          <p:nvPr>
            <p:ph type="title"/>
          </p:nvPr>
        </p:nvSpPr>
        <p:spPr>
          <a:xfrm>
            <a:off x="1181100" y="-577850"/>
            <a:ext cx="9829800" cy="1325563"/>
          </a:xfrm>
        </p:spPr>
        <p:txBody>
          <a:bodyPr anchor="b"/>
          <a:lstStyle/>
          <a:p>
            <a:pPr algn="ctr"/>
            <a:r>
              <a:rPr lang="en-US" altLang="en-US" sz="3600" dirty="0">
                <a:solidFill>
                  <a:schemeClr val="tx2"/>
                </a:solidFill>
              </a:rPr>
              <a:t>Ground Rules</a:t>
            </a:r>
            <a:endParaRPr lang="en-US" altLang="en-US" dirty="0">
              <a:solidFill>
                <a:schemeClr val="tx2"/>
              </a:solidFill>
            </a:endParaRPr>
          </a:p>
        </p:txBody>
      </p:sp>
      <p:grpSp>
        <p:nvGrpSpPr>
          <p:cNvPr id="11269" name="Group 12">
            <a:extLst>
              <a:ext uri="{FF2B5EF4-FFF2-40B4-BE49-F238E27FC236}">
                <a16:creationId xmlns:a16="http://schemas.microsoft.com/office/drawing/2014/main" id="{0717AFFA-18C4-9B03-7D06-11E294266327}"/>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a:off x="0" y="0"/>
            <a:ext cx="3362325" cy="2522538"/>
            <a:chOff x="-305" y="-1"/>
            <a:chExt cx="3832880" cy="2876136"/>
          </a:xfrm>
        </p:grpSpPr>
        <p:sp>
          <p:nvSpPr>
            <p:cNvPr id="14" name="Freeform: Shape 13" descr="&quot;&quot;">
              <a:extLst>
                <a:ext uri="{FF2B5EF4-FFF2-40B4-BE49-F238E27FC236}">
                  <a16:creationId xmlns:a16="http://schemas.microsoft.com/office/drawing/2014/main" id="{487562C2-9CA8-3254-33BC-6804141CDDF1}"/>
                </a:ext>
              </a:extLst>
            </p:cNvPr>
            <p:cNvSpPr/>
            <p:nvPr/>
          </p:nvSpPr>
          <p:spPr>
            <a:xfrm>
              <a:off x="-305" y="-1"/>
              <a:ext cx="3816594" cy="2653502"/>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Freeform: Shape 14" descr="&quot;&quot;">
              <a:extLst>
                <a:ext uri="{FF2B5EF4-FFF2-40B4-BE49-F238E27FC236}">
                  <a16:creationId xmlns:a16="http://schemas.microsoft.com/office/drawing/2014/main" id="{02C57400-13E6-9127-9788-AA5025916CA7}"/>
                </a:ext>
              </a:extLst>
            </p:cNvPr>
            <p:cNvSpPr/>
            <p:nvPr/>
          </p:nvSpPr>
          <p:spPr>
            <a:xfrm>
              <a:off x="-305" y="-1"/>
              <a:ext cx="3816594" cy="2653502"/>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Freeform: Shape 15" descr="&quot;&quot;">
              <a:extLst>
                <a:ext uri="{FF2B5EF4-FFF2-40B4-BE49-F238E27FC236}">
                  <a16:creationId xmlns:a16="http://schemas.microsoft.com/office/drawing/2014/main" id="{46D32C8A-2B18-7688-B0A6-C3B438424307}"/>
                </a:ext>
              </a:extLst>
            </p:cNvPr>
            <p:cNvSpPr/>
            <p:nvPr/>
          </p:nvSpPr>
          <p:spPr>
            <a:xfrm>
              <a:off x="-305" y="-1"/>
              <a:ext cx="3816594" cy="2675222"/>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Freeform: Shape 16" descr="&quot;&quot;">
              <a:extLst>
                <a:ext uri="{FF2B5EF4-FFF2-40B4-BE49-F238E27FC236}">
                  <a16:creationId xmlns:a16="http://schemas.microsoft.com/office/drawing/2014/main" id="{E6E3EAF7-E0D8-12B1-A0B9-57C774624E43}"/>
                </a:ext>
              </a:extLst>
            </p:cNvPr>
            <p:cNvSpPr/>
            <p:nvPr/>
          </p:nvSpPr>
          <p:spPr>
            <a:xfrm>
              <a:off x="-305" y="-1"/>
              <a:ext cx="383288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270" name="Group 18">
            <a:extLst>
              <a:ext uri="{FF2B5EF4-FFF2-40B4-BE49-F238E27FC236}">
                <a16:creationId xmlns:a16="http://schemas.microsoft.com/office/drawing/2014/main" id="{6BBC1254-36F6-A534-7B61-553C345044C9}"/>
              </a:ext>
              <a:ext uri="{C183D7F6-B498-43B3-948B-1728B52AA6E4}">
                <adec:decorative xmlns:adec="http://schemas.microsoft.com/office/drawing/2017/decorative" val="1"/>
              </a:ext>
            </a:extLst>
          </p:cNvPr>
          <p:cNvGrpSpPr>
            <a:grpSpLocks noGrp="1" noUngrp="1" noRot="1" noChangeAspect="1" noMove="1" noResize="1"/>
          </p:cNvGrpSpPr>
          <p:nvPr/>
        </p:nvGrpSpPr>
        <p:grpSpPr bwMode="auto">
          <a:xfrm rot="5400000" flipH="1">
            <a:off x="10186194" y="4852194"/>
            <a:ext cx="2151062" cy="1860550"/>
            <a:chOff x="-305" y="-4155"/>
            <a:chExt cx="2514948" cy="2174333"/>
          </a:xfrm>
        </p:grpSpPr>
        <p:sp>
          <p:nvSpPr>
            <p:cNvPr id="20" name="Freeform: Shape 19" descr="&quot;&quot;">
              <a:extLst>
                <a:ext uri="{FF2B5EF4-FFF2-40B4-BE49-F238E27FC236}">
                  <a16:creationId xmlns:a16="http://schemas.microsoft.com/office/drawing/2014/main" id="{1D820C24-B5A9-1A0E-8CFE-AC6C28FF3F5C}"/>
                </a:ext>
              </a:extLst>
            </p:cNvPr>
            <p:cNvSpPr/>
            <p:nvPr/>
          </p:nvSpPr>
          <p:spPr>
            <a:xfrm>
              <a:off x="-304" y="-445"/>
              <a:ext cx="2514948" cy="2170623"/>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Freeform: Shape 20" descr="&quot;&quot;">
              <a:extLst>
                <a:ext uri="{FF2B5EF4-FFF2-40B4-BE49-F238E27FC236}">
                  <a16:creationId xmlns:a16="http://schemas.microsoft.com/office/drawing/2014/main" id="{761EC913-1DA4-60B5-3EE2-5CCBCBE9EA79}"/>
                </a:ext>
              </a:extLst>
            </p:cNvPr>
            <p:cNvSpPr/>
            <p:nvPr/>
          </p:nvSpPr>
          <p:spPr>
            <a:xfrm>
              <a:off x="-304" y="-4156"/>
              <a:ext cx="2492675" cy="1947995"/>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Freeform: Shape 21" descr="&quot;&quot;">
              <a:extLst>
                <a:ext uri="{FF2B5EF4-FFF2-40B4-BE49-F238E27FC236}">
                  <a16:creationId xmlns:a16="http://schemas.microsoft.com/office/drawing/2014/main" id="{3411553B-78C0-074F-7919-9B999D98341C}"/>
                </a:ext>
              </a:extLst>
            </p:cNvPr>
            <p:cNvSpPr/>
            <p:nvPr/>
          </p:nvSpPr>
          <p:spPr>
            <a:xfrm>
              <a:off x="-305" y="-445"/>
              <a:ext cx="2501956" cy="1973968"/>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00"/>
            </a:p>
          </p:txBody>
        </p:sp>
        <p:sp>
          <p:nvSpPr>
            <p:cNvPr id="23" name="Freeform: Shape 22" descr="&quot;&quot;">
              <a:extLst>
                <a:ext uri="{FF2B5EF4-FFF2-40B4-BE49-F238E27FC236}">
                  <a16:creationId xmlns:a16="http://schemas.microsoft.com/office/drawing/2014/main" id="{0C00BD23-3D8C-95DD-E836-80A8DA202528}"/>
                </a:ext>
              </a:extLst>
            </p:cNvPr>
            <p:cNvSpPr/>
            <p:nvPr/>
          </p:nvSpPr>
          <p:spPr>
            <a:xfrm>
              <a:off x="-306" y="-444"/>
              <a:ext cx="2490820" cy="1944284"/>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 name="TextBox 3">
            <a:extLst>
              <a:ext uri="{FF2B5EF4-FFF2-40B4-BE49-F238E27FC236}">
                <a16:creationId xmlns:a16="http://schemas.microsoft.com/office/drawing/2014/main" id="{945CC66B-CAA5-7B93-D50F-564FE11507C1}"/>
              </a:ext>
            </a:extLst>
          </p:cNvPr>
          <p:cNvSpPr txBox="1"/>
          <p:nvPr/>
        </p:nvSpPr>
        <p:spPr>
          <a:xfrm>
            <a:off x="762000" y="617538"/>
            <a:ext cx="10498138" cy="6124575"/>
          </a:xfrm>
          <a:prstGeom prst="rect">
            <a:avLst/>
          </a:prstGeom>
          <a:noFill/>
        </p:spPr>
        <p:txBody>
          <a:bodyPr>
            <a:spAutoFit/>
          </a:bodyPr>
          <a:lstStyle/>
          <a:p>
            <a:pPr marL="457200" indent="-457200" eaLnBrk="1" fontAlgn="auto" hangingPunct="1">
              <a:spcBef>
                <a:spcPts val="0"/>
              </a:spcBef>
              <a:spcAft>
                <a:spcPts val="0"/>
              </a:spcAft>
              <a:buFont typeface="+mj-lt"/>
              <a:buAutoNum type="arabicPeriod"/>
              <a:defRPr/>
            </a:pPr>
            <a:r>
              <a:rPr lang="en-US" sz="2000" b="1" kern="100" dirty="0">
                <a:latin typeface="+mn-lt"/>
                <a:ea typeface="Calibri" panose="020F0502020204030204" pitchFamily="34" charset="0"/>
                <a:cs typeface="Times New Roman" panose="02020603050405020304" pitchFamily="18" charset="0"/>
              </a:rPr>
              <a:t>The first time</a:t>
            </a:r>
            <a:r>
              <a:rPr lang="en-US" sz="2000" b="1" kern="100" dirty="0">
                <a:solidFill>
                  <a:srgbClr val="FF0000"/>
                </a:solidFill>
                <a:latin typeface="+mn-lt"/>
                <a:ea typeface="Calibri" panose="020F0502020204030204" pitchFamily="34" charset="0"/>
                <a:cs typeface="Times New Roman" panose="02020603050405020304" pitchFamily="18" charset="0"/>
              </a:rPr>
              <a:t> </a:t>
            </a:r>
            <a:r>
              <a:rPr lang="en-US" sz="2000" b="1" kern="100" dirty="0">
                <a:latin typeface="+mn-lt"/>
                <a:ea typeface="Calibri" panose="020F0502020204030204" pitchFamily="34" charset="0"/>
                <a:cs typeface="Times New Roman" panose="02020603050405020304" pitchFamily="18" charset="0"/>
              </a:rPr>
              <a:t>you speak, state your name, preferred pronouns, and where you live/organization or agency affiliation. </a:t>
            </a:r>
            <a:r>
              <a:rPr lang="en-US" sz="2000" kern="100" dirty="0">
                <a:latin typeface="+mn-lt"/>
                <a:ea typeface="Calibri" panose="020F0502020204030204" pitchFamily="34" charset="0"/>
                <a:cs typeface="Times New Roman" panose="02020603050405020304" pitchFamily="18" charset="0"/>
              </a:rPr>
              <a:t>In a public meeting, it is helpful to know who is speaking as well as where they live in the community and/or what organization or agency they represent.</a:t>
            </a:r>
          </a:p>
          <a:p>
            <a:pPr marL="457200" indent="-457200" eaLnBrk="1" fontAlgn="auto" hangingPunct="1">
              <a:spcBef>
                <a:spcPts val="0"/>
              </a:spcBef>
              <a:spcAft>
                <a:spcPts val="0"/>
              </a:spcAft>
              <a:buFont typeface="+mj-lt"/>
              <a:buAutoNum type="arabicPeriod"/>
              <a:defRPr/>
            </a:pPr>
            <a:r>
              <a:rPr lang="en-US" sz="2000" b="1" kern="100" dirty="0">
                <a:latin typeface="+mn-lt"/>
                <a:ea typeface="Calibri" panose="020F0502020204030204" pitchFamily="34" charset="0"/>
                <a:cs typeface="Times New Roman" panose="02020603050405020304" pitchFamily="18" charset="0"/>
              </a:rPr>
              <a:t>One person speaks at a time. </a:t>
            </a:r>
            <a:r>
              <a:rPr lang="en-US" sz="2000" kern="100" dirty="0">
                <a:latin typeface="+mn-lt"/>
                <a:ea typeface="Calibri" panose="020F0502020204030204" pitchFamily="34" charset="0"/>
                <a:cs typeface="Times New Roman" panose="02020603050405020304" pitchFamily="18" charset="0"/>
              </a:rPr>
              <a:t>Refrain from side conversations. Pay attention to the person speaking. If you think you will forget an idea that comes to mind, write it down.</a:t>
            </a:r>
            <a:endParaRPr lang="en-US" sz="2000" b="1" kern="100" dirty="0">
              <a:latin typeface="+mn-lt"/>
              <a:ea typeface="Calibri" panose="020F0502020204030204" pitchFamily="34" charset="0"/>
              <a:cs typeface="Times New Roman" panose="02020603050405020304" pitchFamily="18" charset="0"/>
            </a:endParaRPr>
          </a:p>
          <a:p>
            <a:pPr marL="457200" indent="-457200" eaLnBrk="1" fontAlgn="auto" hangingPunct="1">
              <a:spcBef>
                <a:spcPts val="0"/>
              </a:spcBef>
              <a:spcAft>
                <a:spcPts val="0"/>
              </a:spcAft>
              <a:buFont typeface="+mj-lt"/>
              <a:buAutoNum type="arabicPeriod"/>
              <a:defRPr/>
            </a:pPr>
            <a:r>
              <a:rPr lang="en-US" sz="2000" b="1" kern="100" dirty="0">
                <a:latin typeface="+mn-lt"/>
                <a:ea typeface="Calibri" panose="020F0502020204030204" pitchFamily="34" charset="0"/>
                <a:cs typeface="Times New Roman" panose="02020603050405020304" pitchFamily="18" charset="0"/>
              </a:rPr>
              <a:t>This is a public discussion, not a debate. </a:t>
            </a:r>
            <a:r>
              <a:rPr lang="en-US" sz="2000" kern="100" dirty="0">
                <a:latin typeface="+mn-lt"/>
                <a:ea typeface="Calibri" panose="020F0502020204030204" pitchFamily="34" charset="0"/>
                <a:cs typeface="Times New Roman" panose="02020603050405020304" pitchFamily="18" charset="0"/>
              </a:rPr>
              <a:t>The purpose is not to win an argument, but to hear many points of view and explore many options and solutions.</a:t>
            </a:r>
          </a:p>
          <a:p>
            <a:pPr marL="457200" indent="-457200" eaLnBrk="1" fontAlgn="auto" hangingPunct="1">
              <a:spcBef>
                <a:spcPts val="0"/>
              </a:spcBef>
              <a:spcAft>
                <a:spcPts val="0"/>
              </a:spcAft>
              <a:buFont typeface="+mj-lt"/>
              <a:buAutoNum type="arabicPeriod"/>
              <a:defRPr/>
            </a:pPr>
            <a:r>
              <a:rPr lang="en-US" sz="2000" b="1" kern="100" dirty="0">
                <a:latin typeface="+mn-lt"/>
                <a:ea typeface="Calibri" panose="020F0502020204030204" pitchFamily="34" charset="0"/>
                <a:cs typeface="Times New Roman" panose="02020603050405020304" pitchFamily="18" charset="0"/>
              </a:rPr>
              <a:t>Everyone is encouraged to participate. You may be asked to share what you think, or we may ask for comments from those who haven't spoken. It is always OK to "pass" when you are asked to share a comment</a:t>
            </a:r>
          </a:p>
          <a:p>
            <a:pPr marL="514350" indent="-514350" eaLnBrk="1" fontAlgn="auto" hangingPunct="1">
              <a:spcBef>
                <a:spcPts val="0"/>
              </a:spcBef>
              <a:spcAft>
                <a:spcPts val="0"/>
              </a:spcAft>
              <a:buFont typeface="+mj-lt"/>
              <a:buAutoNum type="arabicPeriod" startAt="5"/>
              <a:defRPr/>
            </a:pPr>
            <a:r>
              <a:rPr lang="en-US" sz="2000" b="1" kern="100" dirty="0">
                <a:latin typeface="+mn-lt"/>
                <a:ea typeface="Calibri" panose="020F0502020204030204" pitchFamily="34" charset="0"/>
                <a:cs typeface="Times New Roman" panose="02020603050405020304" pitchFamily="18" charset="0"/>
              </a:rPr>
              <a:t>No one or two individuals should dominate a discussion. </a:t>
            </a:r>
            <a:r>
              <a:rPr lang="en-US" sz="2000" kern="100" dirty="0">
                <a:latin typeface="+mn-lt"/>
                <a:ea typeface="Calibri" panose="020F0502020204030204" pitchFamily="34" charset="0"/>
                <a:cs typeface="Times New Roman" panose="02020603050405020304" pitchFamily="18" charset="0"/>
              </a:rPr>
              <a:t>If you have already voiced your ideas, let others have an opportunity. When you speak, be brief and to the point.</a:t>
            </a:r>
          </a:p>
          <a:p>
            <a:pPr marL="514350" indent="-514350" eaLnBrk="1" fontAlgn="auto" hangingPunct="1">
              <a:spcBef>
                <a:spcPts val="0"/>
              </a:spcBef>
              <a:spcAft>
                <a:spcPts val="0"/>
              </a:spcAft>
              <a:buFont typeface="+mj-lt"/>
              <a:buAutoNum type="arabicPeriod" startAt="5"/>
              <a:defRPr/>
            </a:pPr>
            <a:r>
              <a:rPr lang="en-US" sz="2000" b="1" kern="100" dirty="0">
                <a:latin typeface="+mn-lt"/>
                <a:ea typeface="Calibri" panose="020F0502020204030204" pitchFamily="34" charset="0"/>
                <a:cs typeface="Times New Roman" panose="02020603050405020304" pitchFamily="18" charset="0"/>
              </a:rPr>
              <a:t>Listen to and respect other points of view</a:t>
            </a:r>
            <a:r>
              <a:rPr lang="en-US" sz="2000" kern="100" dirty="0">
                <a:latin typeface="+mn-lt"/>
                <a:ea typeface="Calibri" panose="020F0502020204030204" pitchFamily="34" charset="0"/>
                <a:cs typeface="Times New Roman" panose="02020603050405020304" pitchFamily="18" charset="0"/>
              </a:rPr>
              <a:t>.</a:t>
            </a:r>
          </a:p>
          <a:p>
            <a:pPr marL="514350" indent="-514350" eaLnBrk="1" fontAlgn="auto" hangingPunct="1">
              <a:spcBef>
                <a:spcPts val="0"/>
              </a:spcBef>
              <a:spcAft>
                <a:spcPts val="0"/>
              </a:spcAft>
              <a:buFont typeface="+mj-lt"/>
              <a:buAutoNum type="arabicPeriod" startAt="5"/>
              <a:defRPr/>
            </a:pPr>
            <a:r>
              <a:rPr lang="en-US" sz="2000" b="1" kern="100" dirty="0">
                <a:latin typeface="+mn-lt"/>
                <a:ea typeface="Calibri" panose="020F0502020204030204" pitchFamily="34" charset="0"/>
                <a:cs typeface="Times New Roman" panose="02020603050405020304" pitchFamily="18" charset="0"/>
              </a:rPr>
              <a:t>Do your best to understand the pros and cons of every option,</a:t>
            </a:r>
            <a:r>
              <a:rPr lang="en-US" sz="2000" kern="100" dirty="0">
                <a:latin typeface="+mn-lt"/>
                <a:ea typeface="Calibri" panose="020F0502020204030204" pitchFamily="34" charset="0"/>
                <a:cs typeface="Times New Roman" panose="02020603050405020304" pitchFamily="18" charset="0"/>
              </a:rPr>
              <a:t> not just those you prefer. Be as objective and fair-minded as you can be.</a:t>
            </a:r>
          </a:p>
          <a:p>
            <a:pPr marL="514350" indent="-514350" eaLnBrk="1" fontAlgn="auto" hangingPunct="1">
              <a:spcBef>
                <a:spcPts val="0"/>
              </a:spcBef>
              <a:spcAft>
                <a:spcPts val="0"/>
              </a:spcAft>
              <a:buFont typeface="+mj-lt"/>
              <a:buAutoNum type="arabicPeriod" startAt="5"/>
              <a:defRPr/>
            </a:pPr>
            <a:r>
              <a:rPr lang="en-US" sz="2400" b="1" kern="100" dirty="0">
                <a:latin typeface="+mn-lt"/>
                <a:ea typeface="Calibri" panose="020F0502020204030204" pitchFamily="34" charset="0"/>
                <a:cs typeface="Times New Roman" panose="02020603050405020304" pitchFamily="18" charset="0"/>
              </a:rPr>
              <a:t>Seek first to understand, not to be understood.</a:t>
            </a:r>
            <a:r>
              <a:rPr lang="en-US" sz="2400" kern="100" dirty="0">
                <a:latin typeface="+mn-lt"/>
                <a:ea typeface="Calibri" panose="020F0502020204030204" pitchFamily="34" charset="0"/>
                <a:cs typeface="Times New Roman" panose="02020603050405020304" pitchFamily="18" charset="0"/>
              </a:rPr>
              <a:t> Ask questions to seek clarification when you don't understand the meaning of someone's comments.</a:t>
            </a:r>
          </a:p>
          <a:p>
            <a:pPr marL="457200" indent="-457200" eaLnBrk="1" fontAlgn="auto" hangingPunct="1">
              <a:spcBef>
                <a:spcPts val="0"/>
              </a:spcBef>
              <a:spcAft>
                <a:spcPts val="0"/>
              </a:spcAft>
              <a:buFont typeface="+mj-lt"/>
              <a:buAutoNum type="arabicPeriod"/>
              <a:defRPr/>
            </a:pPr>
            <a:endParaRPr lang="en-US" sz="2400" b="1" kern="100" dirty="0">
              <a:latin typeface="+mn-lt"/>
              <a:ea typeface="Calibri" panose="020F0502020204030204" pitchFamily="34" charset="0"/>
              <a:cs typeface="Times New Roman" panose="02020603050405020304" pitchFamily="18" charset="0"/>
            </a:endParaRPr>
          </a:p>
        </p:txBody>
      </p:sp>
      <p:sp>
        <p:nvSpPr>
          <p:cNvPr id="2" name="Content Placeholder 8">
            <a:extLst>
              <a:ext uri="{FF2B5EF4-FFF2-40B4-BE49-F238E27FC236}">
                <a16:creationId xmlns:a16="http://schemas.microsoft.com/office/drawing/2014/main" id="{E1C8E987-4F2F-9751-A445-5E9C07FB1542}"/>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a:extLst>
              <a:ext uri="{FF2B5EF4-FFF2-40B4-BE49-F238E27FC236}">
                <a16:creationId xmlns:a16="http://schemas.microsoft.com/office/drawing/2014/main" id="{1872FB28-700D-53AE-9855-8D6E06522FAB}"/>
              </a:ext>
            </a:extLst>
          </p:cNvPr>
          <p:cNvSpPr>
            <a:spLocks noGrp="1" noChangeArrowheads="1"/>
          </p:cNvSpPr>
          <p:nvPr>
            <p:ph type="title"/>
          </p:nvPr>
        </p:nvSpPr>
        <p:spPr>
          <a:xfrm>
            <a:off x="5402263" y="715963"/>
            <a:ext cx="5981700" cy="1916873"/>
          </a:xfrm>
        </p:spPr>
        <p:txBody>
          <a:bodyPr anchor="b"/>
          <a:lstStyle/>
          <a:p>
            <a:pPr algn="ctr"/>
            <a:r>
              <a:rPr lang="en-US" altLang="en-US" sz="3600" dirty="0">
                <a:solidFill>
                  <a:schemeClr val="tx2"/>
                </a:solidFill>
              </a:rPr>
              <a:t>Approval of Minutes</a:t>
            </a:r>
          </a:p>
        </p:txBody>
      </p:sp>
      <p:sp>
        <p:nvSpPr>
          <p:cNvPr id="6146" name="Content Placeholder 2">
            <a:extLst>
              <a:ext uri="{FF2B5EF4-FFF2-40B4-BE49-F238E27FC236}">
                <a16:creationId xmlns:a16="http://schemas.microsoft.com/office/drawing/2014/main" id="{D03958D7-8656-E785-43C6-3326AD2D66F9}"/>
              </a:ext>
            </a:extLst>
          </p:cNvPr>
          <p:cNvSpPr>
            <a:spLocks noGrp="1" noChangeArrowheads="1"/>
          </p:cNvSpPr>
          <p:nvPr>
            <p:ph idx="1"/>
          </p:nvPr>
        </p:nvSpPr>
        <p:spPr>
          <a:xfrm>
            <a:off x="636589" y="516836"/>
            <a:ext cx="5126037" cy="5542652"/>
          </a:xfrm>
        </p:spPr>
        <p:txBody>
          <a:bodyPr anchor="ctr">
            <a:normAutofit lnSpcReduction="10000"/>
          </a:bodyPr>
          <a:lstStyle/>
          <a:p>
            <a:r>
              <a:rPr lang="en-US" altLang="en-US" sz="1800" dirty="0">
                <a:solidFill>
                  <a:schemeClr val="tx2"/>
                </a:solidFill>
                <a:latin typeface="Arial" panose="020B0604020202020204" pitchFamily="34" charset="0"/>
              </a:rPr>
              <a:t>Prior to today's meeting, Homebase distributed the meeting minutes (meeting minutes are the written record of our monthly meetings) from the September HMIS Committee meeting for review.</a:t>
            </a:r>
          </a:p>
          <a:p>
            <a:r>
              <a:rPr lang="en-US" altLang="en-US" sz="1800" dirty="0">
                <a:solidFill>
                  <a:schemeClr val="tx2"/>
                </a:solidFill>
                <a:latin typeface="Arial" panose="020B0604020202020204" pitchFamily="34" charset="0"/>
              </a:rPr>
              <a:t>The draft minutes have also been posted in the HMIS Committee’s </a:t>
            </a:r>
            <a:r>
              <a:rPr lang="en-US" altLang="en-US" sz="1800" dirty="0">
                <a:solidFill>
                  <a:schemeClr val="tx2"/>
                </a:solidFill>
                <a:latin typeface="Arial" panose="020B0604020202020204" pitchFamily="34" charset="0"/>
                <a:hlinkClick r:id="rId3"/>
              </a:rPr>
              <a:t>google drive folder</a:t>
            </a:r>
            <a:r>
              <a:rPr lang="en-US" altLang="en-US" sz="1800" dirty="0">
                <a:solidFill>
                  <a:schemeClr val="tx2"/>
                </a:solidFill>
                <a:latin typeface="Arial" panose="020B0604020202020204" pitchFamily="34" charset="0"/>
              </a:rPr>
              <a:t>. </a:t>
            </a:r>
          </a:p>
          <a:p>
            <a:r>
              <a:rPr lang="en-US" altLang="en-US" sz="1800" dirty="0">
                <a:solidFill>
                  <a:schemeClr val="tx2"/>
                </a:solidFill>
                <a:latin typeface="Arial" panose="020B0604020202020204" pitchFamily="34" charset="0"/>
              </a:rPr>
              <a:t>This time is held for committee members to let us know if they believe the minutes to do not accurately capture the discussion items from the January meeting and need to be amended.</a:t>
            </a:r>
          </a:p>
          <a:p>
            <a:r>
              <a:rPr lang="en-US" altLang="en-US" sz="1800" dirty="0">
                <a:solidFill>
                  <a:schemeClr val="tx2"/>
                </a:solidFill>
                <a:latin typeface="Arial"/>
                <a:cs typeface="Arial"/>
              </a:rPr>
              <a:t>You may also email Homebase at </a:t>
            </a:r>
            <a:r>
              <a:rPr lang="en-US" altLang="en-US" sz="1800" dirty="0">
                <a:solidFill>
                  <a:schemeClr val="tx2"/>
                </a:solidFill>
                <a:latin typeface="Arial"/>
                <a:cs typeface="Arial"/>
                <a:hlinkClick r:id="rId4">
                  <a:extLst>
                    <a:ext uri="{A12FA001-AC4F-418D-AE19-62706E023703}">
                      <ahyp:hlinkClr xmlns:ahyp="http://schemas.microsoft.com/office/drawing/2018/hyperlinkcolor" val="tx"/>
                    </a:ext>
                  </a:extLst>
                </a:hlinkClick>
              </a:rPr>
              <a:t>mayareddy@homebaseccc.org</a:t>
            </a:r>
            <a:r>
              <a:rPr lang="en-US" altLang="en-US" sz="1800" dirty="0">
                <a:solidFill>
                  <a:schemeClr val="tx2"/>
                </a:solidFill>
                <a:latin typeface="Arial"/>
                <a:cs typeface="Arial"/>
              </a:rPr>
              <a:t> and </a:t>
            </a:r>
            <a:r>
              <a:rPr lang="en-US" altLang="en-US" sz="1800" dirty="0">
                <a:solidFill>
                  <a:schemeClr val="tx2"/>
                </a:solidFill>
                <a:latin typeface="Arial"/>
                <a:cs typeface="Arial"/>
                <a:hlinkClick r:id="rId5">
                  <a:extLst>
                    <a:ext uri="{A12FA001-AC4F-418D-AE19-62706E023703}">
                      <ahyp:hlinkClr xmlns:ahyp="http://schemas.microsoft.com/office/drawing/2018/hyperlinkcolor" val="tx"/>
                    </a:ext>
                  </a:extLst>
                </a:hlinkClick>
              </a:rPr>
              <a:t>matthieu@homebasesccc.org</a:t>
            </a:r>
            <a:r>
              <a:rPr lang="en-US" altLang="en-US" sz="1800" dirty="0">
                <a:solidFill>
                  <a:schemeClr val="tx2"/>
                </a:solidFill>
                <a:latin typeface="Arial"/>
                <a:cs typeface="Arial"/>
              </a:rPr>
              <a:t> copying </a:t>
            </a:r>
            <a:r>
              <a:rPr lang="en-US" altLang="en-US" sz="1800" dirty="0">
                <a:solidFill>
                  <a:schemeClr val="tx2"/>
                </a:solidFill>
                <a:latin typeface="Arial"/>
                <a:cs typeface="Arial"/>
                <a:hlinkClick r:id="rId6">
                  <a:extLst>
                    <a:ext uri="{A12FA001-AC4F-418D-AE19-62706E023703}">
                      <ahyp:hlinkClr xmlns:ahyp="http://schemas.microsoft.com/office/drawing/2018/hyperlinkcolor" val="tx"/>
                    </a:ext>
                  </a:extLst>
                </a:hlinkClick>
              </a:rPr>
              <a:t>alameda@homebaseccc.org</a:t>
            </a:r>
            <a:r>
              <a:rPr lang="en-US" altLang="en-US" sz="1800" dirty="0">
                <a:solidFill>
                  <a:schemeClr val="tx2"/>
                </a:solidFill>
                <a:latin typeface="Arial"/>
                <a:cs typeface="Arial"/>
              </a:rPr>
              <a:t>, if you see anything in the draft minutes that are distributed following today’s meeting that should be amended.</a:t>
            </a:r>
          </a:p>
          <a:p>
            <a:r>
              <a:rPr lang="en-US" altLang="en-US" sz="1800" dirty="0">
                <a:solidFill>
                  <a:schemeClr val="tx2"/>
                </a:solidFill>
                <a:latin typeface="Arial" panose="020B0604020202020204" pitchFamily="34" charset="0"/>
              </a:rPr>
              <a:t>No roll call vote is needed, corrections not already received by Homebase will be noted and minutes changed accordingly.</a:t>
            </a:r>
            <a:endParaRPr lang="en-US" altLang="en-US" sz="1800" dirty="0">
              <a:solidFill>
                <a:schemeClr val="tx2"/>
              </a:solidFill>
            </a:endParaRPr>
          </a:p>
        </p:txBody>
      </p:sp>
      <p:pic>
        <p:nvPicPr>
          <p:cNvPr id="6147" name="Content Placeholder 18" descr="Logo&#10;&#10;Description automatically generated">
            <a:extLst>
              <a:ext uri="{FF2B5EF4-FFF2-40B4-BE49-F238E27FC236}">
                <a16:creationId xmlns:a16="http://schemas.microsoft.com/office/drawing/2014/main" id="{AEC14AFB-68FB-D930-30D0-116E3161CE5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29375" y="3606800"/>
            <a:ext cx="49545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ontent Placeholder 8">
            <a:extLst>
              <a:ext uri="{FF2B5EF4-FFF2-40B4-BE49-F238E27FC236}">
                <a16:creationId xmlns:a16="http://schemas.microsoft.com/office/drawing/2014/main" id="{ED17A1FA-4D3D-F48A-12D5-7690BB2DB292}"/>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a:extLst>
              <a:ext uri="{FF2B5EF4-FFF2-40B4-BE49-F238E27FC236}">
                <a16:creationId xmlns:a16="http://schemas.microsoft.com/office/drawing/2014/main" id="{FDE95378-B550-08F0-9698-5FA55F0E426C}"/>
              </a:ext>
            </a:extLst>
          </p:cNvPr>
          <p:cNvSpPr>
            <a:spLocks noGrp="1" noChangeArrowheads="1"/>
          </p:cNvSpPr>
          <p:nvPr>
            <p:ph type="title"/>
          </p:nvPr>
        </p:nvSpPr>
        <p:spPr>
          <a:xfrm>
            <a:off x="838200" y="698500"/>
            <a:ext cx="5243513" cy="2225675"/>
          </a:xfrm>
        </p:spPr>
        <p:txBody>
          <a:bodyPr anchor="t"/>
          <a:lstStyle/>
          <a:p>
            <a:r>
              <a:rPr lang="en-US" altLang="en-US" sz="5600">
                <a:solidFill>
                  <a:schemeClr val="tx2"/>
                </a:solidFill>
              </a:rPr>
              <a:t>Public Comment</a:t>
            </a:r>
          </a:p>
        </p:txBody>
      </p:sp>
      <p:sp>
        <p:nvSpPr>
          <p:cNvPr id="3" name="Content Placeholder 2">
            <a:extLst>
              <a:ext uri="{FF2B5EF4-FFF2-40B4-BE49-F238E27FC236}">
                <a16:creationId xmlns:a16="http://schemas.microsoft.com/office/drawing/2014/main" id="{FE7122E3-46B8-6585-D626-89B79D20E18F}"/>
              </a:ext>
            </a:extLst>
          </p:cNvPr>
          <p:cNvSpPr>
            <a:spLocks noGrp="1"/>
          </p:cNvSpPr>
          <p:nvPr>
            <p:ph idx="1"/>
          </p:nvPr>
        </p:nvSpPr>
        <p:spPr>
          <a:xfrm>
            <a:off x="6222125" y="304801"/>
            <a:ext cx="5131676" cy="5695950"/>
          </a:xfrm>
        </p:spPr>
        <p:txBody>
          <a:bodyPr rtlCol="0" anchor="ctr">
            <a:normAutofit/>
          </a:bodyPr>
          <a:lstStyle/>
          <a:p>
            <a:r>
              <a:rPr lang="en-US" altLang="en-US" sz="2000" dirty="0">
                <a:solidFill>
                  <a:schemeClr val="tx2"/>
                </a:solidFill>
                <a:latin typeface="Arial" panose="020B0604020202020204" pitchFamily="34" charset="0"/>
              </a:rPr>
              <a:t>Public Comment will be taken at the beginning of each meeting and is limited to 2 minutes per person. </a:t>
            </a:r>
          </a:p>
          <a:p>
            <a:r>
              <a:rPr lang="en-US" altLang="en-US" sz="2000" dirty="0">
                <a:solidFill>
                  <a:schemeClr val="tx2"/>
                </a:solidFill>
                <a:latin typeface="Arial" panose="020B0604020202020204" pitchFamily="34" charset="0"/>
              </a:rPr>
              <a:t>Homebase has created a public comment tracker where public comments across CoC meetings will be recorded.  </a:t>
            </a:r>
          </a:p>
          <a:p>
            <a:r>
              <a:rPr lang="en-US" altLang="en-US" sz="2000" dirty="0">
                <a:solidFill>
                  <a:schemeClr val="tx2"/>
                </a:solidFill>
                <a:latin typeface="Arial" panose="020B0604020202020204" pitchFamily="34" charset="0"/>
              </a:rPr>
              <a:t>Comments will be directed to the appropriate CoC committee or County staff.</a:t>
            </a:r>
          </a:p>
          <a:p>
            <a:r>
              <a:rPr lang="en-US" altLang="en-US" sz="2000" dirty="0">
                <a:solidFill>
                  <a:schemeClr val="tx2"/>
                </a:solidFill>
                <a:latin typeface="Arial"/>
                <a:cs typeface="Arial"/>
              </a:rPr>
              <a:t>You may also email Homebase at </a:t>
            </a:r>
            <a:r>
              <a:rPr lang="en-US" altLang="en-US" sz="2000" dirty="0">
                <a:solidFill>
                  <a:schemeClr val="tx2"/>
                </a:solidFill>
                <a:latin typeface="Arial"/>
                <a:cs typeface="Arial"/>
                <a:hlinkClick r:id="rId2">
                  <a:extLst>
                    <a:ext uri="{A12FA001-AC4F-418D-AE19-62706E023703}">
                      <ahyp:hlinkClr xmlns:ahyp="http://schemas.microsoft.com/office/drawing/2018/hyperlinkcolor" val="tx"/>
                    </a:ext>
                  </a:extLst>
                </a:hlinkClick>
              </a:rPr>
              <a:t>mayareddy@homebaseccc.org</a:t>
            </a:r>
            <a:r>
              <a:rPr lang="en-US" altLang="en-US" sz="2000" dirty="0">
                <a:solidFill>
                  <a:schemeClr val="tx2"/>
                </a:solidFill>
                <a:latin typeface="Arial"/>
                <a:cs typeface="Arial"/>
              </a:rPr>
              <a:t> and </a:t>
            </a:r>
            <a:r>
              <a:rPr lang="en-US" altLang="en-US" sz="2000" dirty="0">
                <a:solidFill>
                  <a:schemeClr val="tx2"/>
                </a:solidFill>
                <a:latin typeface="Arial"/>
                <a:cs typeface="Arial"/>
                <a:hlinkClick r:id="rId3">
                  <a:extLst>
                    <a:ext uri="{A12FA001-AC4F-418D-AE19-62706E023703}">
                      <ahyp:hlinkClr xmlns:ahyp="http://schemas.microsoft.com/office/drawing/2018/hyperlinkcolor" val="tx"/>
                    </a:ext>
                  </a:extLst>
                </a:hlinkClick>
              </a:rPr>
              <a:t>matthieu@homebaseccc.org</a:t>
            </a:r>
            <a:r>
              <a:rPr lang="en-US" altLang="en-US" sz="2000" dirty="0">
                <a:solidFill>
                  <a:schemeClr val="tx2"/>
                </a:solidFill>
                <a:latin typeface="Arial"/>
                <a:cs typeface="Arial"/>
              </a:rPr>
              <a:t>, copying </a:t>
            </a:r>
            <a:r>
              <a:rPr lang="en-US" altLang="en-US" sz="2000" dirty="0">
                <a:solidFill>
                  <a:schemeClr val="tx2"/>
                </a:solidFill>
                <a:latin typeface="Arial"/>
                <a:cs typeface="Arial"/>
                <a:hlinkClick r:id="rId4">
                  <a:extLst>
                    <a:ext uri="{A12FA001-AC4F-418D-AE19-62706E023703}">
                      <ahyp:hlinkClr xmlns:ahyp="http://schemas.microsoft.com/office/drawing/2018/hyperlinkcolor" val="tx"/>
                    </a:ext>
                  </a:extLst>
                </a:hlinkClick>
              </a:rPr>
              <a:t>alameda@homebaseccc.org</a:t>
            </a:r>
            <a:r>
              <a:rPr lang="en-US" altLang="en-US" sz="2000" dirty="0">
                <a:solidFill>
                  <a:schemeClr val="tx2"/>
                </a:solidFill>
                <a:latin typeface="Arial"/>
                <a:cs typeface="Arial"/>
              </a:rPr>
              <a:t>, if you If you would like to submit written comments.</a:t>
            </a:r>
          </a:p>
        </p:txBody>
      </p:sp>
      <p:pic>
        <p:nvPicPr>
          <p:cNvPr id="7171" name="Content Placeholder 18" descr="Logo&#10;&#10;Description automatically generated">
            <a:extLst>
              <a:ext uri="{FF2B5EF4-FFF2-40B4-BE49-F238E27FC236}">
                <a16:creationId xmlns:a16="http://schemas.microsoft.com/office/drawing/2014/main" id="{40030B2B-1EEE-8364-97A5-3A271AA4802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3613150"/>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B8FD7F1A-FE16-DDBE-B985-E2303BDB5A28}"/>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95149-1C2C-7074-6DC1-2EB508F8A142}"/>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2E6C1D38-8A0C-A8FF-634E-40BD449FAAE2}"/>
              </a:ext>
            </a:extLst>
          </p:cNvPr>
          <p:cNvSpPr>
            <a:spLocks noGrp="1" noChangeArrowheads="1"/>
          </p:cNvSpPr>
          <p:nvPr>
            <p:ph type="title"/>
          </p:nvPr>
        </p:nvSpPr>
        <p:spPr>
          <a:xfrm>
            <a:off x="354724" y="746289"/>
            <a:ext cx="5243513" cy="2225675"/>
          </a:xfrm>
        </p:spPr>
        <p:txBody>
          <a:bodyPr anchor="t"/>
          <a:lstStyle/>
          <a:p>
            <a:r>
              <a:rPr lang="en-US" altLang="en-US" sz="5600" dirty="0">
                <a:solidFill>
                  <a:schemeClr val="tx2"/>
                </a:solidFill>
              </a:rPr>
              <a:t>Announcements</a:t>
            </a:r>
          </a:p>
        </p:txBody>
      </p:sp>
      <p:pic>
        <p:nvPicPr>
          <p:cNvPr id="7171" name="Content Placeholder 18" descr="Logo&#10;&#10;Description automatically generated">
            <a:extLst>
              <a:ext uri="{FF2B5EF4-FFF2-40B4-BE49-F238E27FC236}">
                <a16:creationId xmlns:a16="http://schemas.microsoft.com/office/drawing/2014/main" id="{45964F1D-9FF1-3220-A6A0-CC70AD5133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724" y="4004003"/>
            <a:ext cx="4395788"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4F46F2BC-1771-A7FB-DBC0-E7C8D6B60DA0}"/>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4</a:t>
            </a:r>
          </a:p>
        </p:txBody>
      </p:sp>
      <p:sp>
        <p:nvSpPr>
          <p:cNvPr id="10" name="Content Placeholder 2">
            <a:extLst>
              <a:ext uri="{FF2B5EF4-FFF2-40B4-BE49-F238E27FC236}">
                <a16:creationId xmlns:a16="http://schemas.microsoft.com/office/drawing/2014/main" id="{3B3C1BE4-7AA4-46F0-D55F-5ED07A206056}"/>
              </a:ext>
            </a:extLst>
          </p:cNvPr>
          <p:cNvSpPr txBox="1">
            <a:spLocks/>
          </p:cNvSpPr>
          <p:nvPr/>
        </p:nvSpPr>
        <p:spPr>
          <a:xfrm>
            <a:off x="5162448" y="439175"/>
            <a:ext cx="7027628" cy="6296881"/>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400" dirty="0">
              <a:solidFill>
                <a:schemeClr val="tx2">
                  <a:lumMod val="50000"/>
                </a:schemeClr>
              </a:solidFill>
              <a:latin typeface="Arial"/>
              <a:ea typeface="+mn-lt"/>
              <a:cs typeface="Calibri"/>
            </a:endParaRPr>
          </a:p>
        </p:txBody>
      </p:sp>
      <p:sp>
        <p:nvSpPr>
          <p:cNvPr id="2" name="Content Placeholder 3">
            <a:extLst>
              <a:ext uri="{FF2B5EF4-FFF2-40B4-BE49-F238E27FC236}">
                <a16:creationId xmlns:a16="http://schemas.microsoft.com/office/drawing/2014/main" id="{AF66685B-D268-23B1-9874-089B727E12A0}"/>
              </a:ext>
            </a:extLst>
          </p:cNvPr>
          <p:cNvSpPr>
            <a:spLocks noGrp="1"/>
          </p:cNvSpPr>
          <p:nvPr>
            <p:ph idx="1"/>
          </p:nvPr>
        </p:nvSpPr>
        <p:spPr>
          <a:xfrm>
            <a:off x="5717779" y="432497"/>
            <a:ext cx="6319792" cy="5624705"/>
          </a:xfrm>
        </p:spPr>
        <p:txBody>
          <a:bodyPr vert="horz" lIns="91440" tIns="45720" rIns="91440" bIns="45720" rtlCol="0" anchor="t">
            <a:noAutofit/>
          </a:bodyPr>
          <a:lstStyle/>
          <a:p>
            <a:pPr>
              <a:lnSpc>
                <a:spcPct val="120000"/>
              </a:lnSpc>
            </a:pPr>
            <a:r>
              <a:rPr lang="en-US" sz="2000" dirty="0"/>
              <a:t>The Evidence-Based Solutions Committee wants to hear from you about your experience in the CoC! As part of their role in the CoC, the ESC wants to check in on Committee members and others who want to be more involved in the CoC but aren’t able to. Encourage any active members in the CoC or people who wish they could be more involved to fill out </a:t>
            </a:r>
            <a:r>
              <a:rPr lang="en-US" sz="2000" dirty="0">
                <a:hlinkClick r:id="rId4"/>
              </a:rPr>
              <a:t>this quick 3 minute survey</a:t>
            </a:r>
            <a:r>
              <a:rPr lang="en-US" sz="2000" dirty="0"/>
              <a:t>. Results will be anonymous and analyzed by Homebase staff and ESC leadership and inform any going recommendations to Homebase, Leadership Board, or other entities in the CoC. We are always open to feedback but this round of the survey will close </a:t>
            </a:r>
            <a:r>
              <a:rPr lang="en-US" sz="2000" b="1" dirty="0"/>
              <a:t>Tuesday, April 21</a:t>
            </a:r>
            <a:r>
              <a:rPr lang="en-US" sz="2000" dirty="0"/>
              <a:t>.</a:t>
            </a:r>
          </a:p>
          <a:p>
            <a:pPr>
              <a:lnSpc>
                <a:spcPct val="120000"/>
              </a:lnSpc>
            </a:pPr>
            <a:endParaRPr lang="en-US" sz="1200" dirty="0">
              <a:ea typeface="Calibri"/>
              <a:cs typeface="Calibri"/>
            </a:endParaRPr>
          </a:p>
        </p:txBody>
      </p:sp>
      <p:pic>
        <p:nvPicPr>
          <p:cNvPr id="1034" name="Picture 10">
            <a:extLst>
              <a:ext uri="{FF2B5EF4-FFF2-40B4-BE49-F238E27FC236}">
                <a16:creationId xmlns:a16="http://schemas.microsoft.com/office/drawing/2014/main" id="{49D0AF94-C409-24C6-8A3B-DD2FF0F574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9343" y="2053528"/>
            <a:ext cx="2476500" cy="2451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9874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80343-21A3-E448-F0C4-847469360EB8}"/>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AAB09B20-599C-C500-B2E5-AEC0330FC2E6}"/>
              </a:ext>
            </a:extLst>
          </p:cNvPr>
          <p:cNvSpPr>
            <a:spLocks noGrp="1" noChangeArrowheads="1"/>
          </p:cNvSpPr>
          <p:nvPr>
            <p:ph type="title"/>
          </p:nvPr>
        </p:nvSpPr>
        <p:spPr>
          <a:xfrm>
            <a:off x="354724" y="746289"/>
            <a:ext cx="5243513" cy="2225675"/>
          </a:xfrm>
        </p:spPr>
        <p:txBody>
          <a:bodyPr anchor="t"/>
          <a:lstStyle/>
          <a:p>
            <a:r>
              <a:rPr lang="en-US" altLang="en-US" sz="5600" dirty="0">
                <a:solidFill>
                  <a:schemeClr val="tx2"/>
                </a:solidFill>
              </a:rPr>
              <a:t>Icebreaker</a:t>
            </a:r>
            <a:endParaRPr lang="en-US" dirty="0"/>
          </a:p>
        </p:txBody>
      </p:sp>
      <p:pic>
        <p:nvPicPr>
          <p:cNvPr id="7171" name="Content Placeholder 18" descr="Logo&#10;&#10;Description automatically generated">
            <a:extLst>
              <a:ext uri="{FF2B5EF4-FFF2-40B4-BE49-F238E27FC236}">
                <a16:creationId xmlns:a16="http://schemas.microsoft.com/office/drawing/2014/main" id="{2B9227BB-734D-1C92-AB89-D7F879A191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724" y="3718253"/>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330E0927-3135-2C63-70F3-679B6F2328E4}"/>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4</a:t>
            </a:r>
          </a:p>
        </p:txBody>
      </p:sp>
      <p:sp>
        <p:nvSpPr>
          <p:cNvPr id="10" name="Content Placeholder 2">
            <a:extLst>
              <a:ext uri="{FF2B5EF4-FFF2-40B4-BE49-F238E27FC236}">
                <a16:creationId xmlns:a16="http://schemas.microsoft.com/office/drawing/2014/main" id="{F95D6CD4-8BFA-BE9E-6CCA-2DFB88EEF81C}"/>
              </a:ext>
            </a:extLst>
          </p:cNvPr>
          <p:cNvSpPr txBox="1">
            <a:spLocks/>
          </p:cNvSpPr>
          <p:nvPr/>
        </p:nvSpPr>
        <p:spPr>
          <a:xfrm>
            <a:off x="5164372" y="-130840"/>
            <a:ext cx="7027628" cy="5963506"/>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endParaRPr lang="en-US" dirty="0"/>
          </a:p>
        </p:txBody>
      </p:sp>
      <p:sp>
        <p:nvSpPr>
          <p:cNvPr id="4" name="TextBox 3">
            <a:extLst>
              <a:ext uri="{FF2B5EF4-FFF2-40B4-BE49-F238E27FC236}">
                <a16:creationId xmlns:a16="http://schemas.microsoft.com/office/drawing/2014/main" id="{1190B3D7-CF1B-E5F9-8413-B0CF4C93CE5F}"/>
              </a:ext>
            </a:extLst>
          </p:cNvPr>
          <p:cNvSpPr txBox="1"/>
          <p:nvPr/>
        </p:nvSpPr>
        <p:spPr>
          <a:xfrm>
            <a:off x="5302045" y="1025334"/>
            <a:ext cx="6120580" cy="3170099"/>
          </a:xfrm>
          <a:prstGeom prst="rect">
            <a:avLst/>
          </a:prstGeom>
          <a:noFill/>
        </p:spPr>
        <p:txBody>
          <a:bodyPr wrap="square">
            <a:spAutoFit/>
          </a:bodyPr>
          <a:lstStyle/>
          <a:p>
            <a:pPr marL="0" marR="0">
              <a:buNone/>
            </a:pPr>
            <a:r>
              <a:rPr lang="en-US" sz="3200" dirty="0">
                <a:effectLst/>
                <a:ea typeface="Times New Roman" panose="02020603050405020304" pitchFamily="18" charset="0"/>
                <a:cs typeface="Calibri" panose="020F0502020204030204" pitchFamily="34" charset="0"/>
              </a:rPr>
              <a:t>If you had a “still loading” bar, what would it say right now?</a:t>
            </a:r>
            <a:endParaRPr lang="en-US" sz="3600" dirty="0">
              <a:effectLst/>
              <a:ea typeface="Times New Roman" panose="02020603050405020304" pitchFamily="18" charset="0"/>
            </a:endParaRPr>
          </a:p>
          <a:p>
            <a:pPr marL="0" marR="0">
              <a:buNone/>
            </a:pPr>
            <a:endParaRPr lang="en-US" sz="3200" dirty="0">
              <a:effectLst/>
              <a:ea typeface="Times New Roman" panose="02020603050405020304" pitchFamily="18" charset="0"/>
              <a:cs typeface="Calibri" panose="020F0502020204030204" pitchFamily="34" charset="0"/>
            </a:endParaRPr>
          </a:p>
          <a:p>
            <a:pPr marL="0" marR="0">
              <a:buNone/>
            </a:pPr>
            <a:r>
              <a:rPr lang="en-US" sz="3200" dirty="0">
                <a:effectLst/>
                <a:ea typeface="Times New Roman" panose="02020603050405020304" pitchFamily="18" charset="0"/>
                <a:cs typeface="Calibri" panose="020F0502020204030204" pitchFamily="34" charset="0"/>
              </a:rPr>
              <a:t>Example:</a:t>
            </a:r>
          </a:p>
          <a:p>
            <a:pPr marL="0" marR="0">
              <a:buNone/>
            </a:pPr>
            <a:r>
              <a:rPr lang="en-US" sz="2400" dirty="0">
                <a:effectLst/>
                <a:ea typeface="Times New Roman" panose="02020603050405020304" pitchFamily="18" charset="0"/>
                <a:cs typeface="Calibri" panose="020F0502020204030204" pitchFamily="34" charset="0"/>
              </a:rPr>
              <a:t>“60% through my coffee”</a:t>
            </a:r>
            <a:endParaRPr lang="en-US" sz="2800" dirty="0">
              <a:effectLst/>
              <a:ea typeface="Times New Roman" panose="02020603050405020304" pitchFamily="18" charset="0"/>
            </a:endParaRPr>
          </a:p>
          <a:p>
            <a:pPr marL="0" marR="0">
              <a:buNone/>
            </a:pPr>
            <a:r>
              <a:rPr lang="en-US" sz="2400" dirty="0">
                <a:effectLst/>
                <a:ea typeface="Times New Roman" panose="02020603050405020304" pitchFamily="18" charset="0"/>
                <a:cs typeface="Calibri" panose="020F0502020204030204" pitchFamily="34" charset="0"/>
              </a:rPr>
              <a:t>“Downloading patience… 12%”</a:t>
            </a:r>
            <a:endParaRPr lang="en-US" sz="2800" dirty="0">
              <a:effectLst/>
              <a:ea typeface="Times New Roman" panose="02020603050405020304" pitchFamily="18" charset="0"/>
            </a:endParaRPr>
          </a:p>
          <a:p>
            <a:pPr marL="0" marR="0">
              <a:buNone/>
            </a:pPr>
            <a:r>
              <a:rPr lang="en-US" sz="2400" dirty="0">
                <a:effectLst/>
                <a:ea typeface="Times New Roman" panose="02020603050405020304" pitchFamily="18" charset="0"/>
                <a:cs typeface="Calibri" panose="020F0502020204030204" pitchFamily="34" charset="0"/>
              </a:rPr>
              <a:t>“Installing motivation… update failed”</a:t>
            </a:r>
            <a:endParaRPr lang="en-US" sz="3600" dirty="0">
              <a:effectLst/>
              <a:ea typeface="Times New Roman" panose="02020603050405020304" pitchFamily="18" charset="0"/>
            </a:endParaRPr>
          </a:p>
        </p:txBody>
      </p:sp>
    </p:spTree>
    <p:extLst>
      <p:ext uri="{BB962C8B-B14F-4D97-AF65-F5344CB8AC3E}">
        <p14:creationId xmlns:p14="http://schemas.microsoft.com/office/powerpoint/2010/main" val="2743082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4DCED-BE94-9D7E-465E-733E0056C38F}"/>
            </a:ext>
          </a:extLst>
        </p:cNvPr>
        <p:cNvGrpSpPr/>
        <p:nvPr/>
      </p:nvGrpSpPr>
      <p:grpSpPr>
        <a:xfrm>
          <a:off x="0" y="0"/>
          <a:ext cx="0" cy="0"/>
          <a:chOff x="0" y="0"/>
          <a:chExt cx="0" cy="0"/>
        </a:xfrm>
      </p:grpSpPr>
      <p:sp>
        <p:nvSpPr>
          <p:cNvPr id="7169" name="Title 1">
            <a:extLst>
              <a:ext uri="{FF2B5EF4-FFF2-40B4-BE49-F238E27FC236}">
                <a16:creationId xmlns:a16="http://schemas.microsoft.com/office/drawing/2014/main" id="{F4CFD793-CCFD-3CDF-BF9C-6BEAC081D3BD}"/>
              </a:ext>
            </a:extLst>
          </p:cNvPr>
          <p:cNvSpPr>
            <a:spLocks noGrp="1" noChangeArrowheads="1"/>
          </p:cNvSpPr>
          <p:nvPr>
            <p:ph type="title"/>
          </p:nvPr>
        </p:nvSpPr>
        <p:spPr>
          <a:xfrm>
            <a:off x="228600" y="804892"/>
            <a:ext cx="6367956" cy="1652969"/>
          </a:xfrm>
        </p:spPr>
        <p:txBody>
          <a:bodyPr anchor="t">
            <a:normAutofit/>
          </a:bodyPr>
          <a:lstStyle/>
          <a:p>
            <a:r>
              <a:rPr lang="en-US" altLang="en-US" sz="5600" dirty="0">
                <a:solidFill>
                  <a:schemeClr val="tx2"/>
                </a:solidFill>
              </a:rPr>
              <a:t>HMIS Policies and Procedures Update</a:t>
            </a:r>
          </a:p>
        </p:txBody>
      </p:sp>
      <p:pic>
        <p:nvPicPr>
          <p:cNvPr id="7171" name="Content Placeholder 18" descr="Logo&#10;&#10;Description automatically generated">
            <a:extLst>
              <a:ext uri="{FF2B5EF4-FFF2-40B4-BE49-F238E27FC236}">
                <a16:creationId xmlns:a16="http://schemas.microsoft.com/office/drawing/2014/main" id="{ED1BA189-7874-D7D6-97D8-4CD44912CE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83" y="4421393"/>
            <a:ext cx="5243513"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8">
            <a:extLst>
              <a:ext uri="{FF2B5EF4-FFF2-40B4-BE49-F238E27FC236}">
                <a16:creationId xmlns:a16="http://schemas.microsoft.com/office/drawing/2014/main" id="{A9F5BD68-15FF-036B-295B-83C19B2B5208}"/>
              </a:ext>
            </a:extLst>
          </p:cNvPr>
          <p:cNvSpPr txBox="1">
            <a:spLocks/>
          </p:cNvSpPr>
          <p:nvPr/>
        </p:nvSpPr>
        <p:spPr>
          <a:xfrm>
            <a:off x="7162800" y="6384925"/>
            <a:ext cx="5029200" cy="360363"/>
          </a:xfrm>
          <a:prstGeom prst="rect">
            <a:avLst/>
          </a:prstGeom>
          <a:solidFill>
            <a:schemeClr val="accent5"/>
          </a:solidFill>
        </p:spPr>
        <p:txBody>
          <a:bodyPr lIns="91440" tIns="45720" rIns="91440" bIns="4572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fontAlgn="auto">
              <a:spcAft>
                <a:spcPts val="0"/>
              </a:spcAft>
              <a:buFont typeface="Arial" panose="020B0604020202020204" pitchFamily="34" charset="0"/>
              <a:buNone/>
              <a:defRPr/>
            </a:pPr>
            <a:r>
              <a:rPr lang="en-US" sz="1800" i="1" dirty="0">
                <a:solidFill>
                  <a:schemeClr val="bg1"/>
                </a:solidFill>
              </a:rPr>
              <a:t>Agenda Item 5</a:t>
            </a:r>
          </a:p>
        </p:txBody>
      </p:sp>
      <p:sp>
        <p:nvSpPr>
          <p:cNvPr id="4" name="Content Placeholder 3">
            <a:extLst>
              <a:ext uri="{FF2B5EF4-FFF2-40B4-BE49-F238E27FC236}">
                <a16:creationId xmlns:a16="http://schemas.microsoft.com/office/drawing/2014/main" id="{5878F3F8-ACC4-F69A-0864-86C0E68596FA}"/>
              </a:ext>
            </a:extLst>
          </p:cNvPr>
          <p:cNvSpPr>
            <a:spLocks noGrp="1"/>
          </p:cNvSpPr>
          <p:nvPr>
            <p:ph idx="1"/>
          </p:nvPr>
        </p:nvSpPr>
        <p:spPr>
          <a:xfrm>
            <a:off x="6434092" y="768969"/>
            <a:ext cx="5757908" cy="3377784"/>
          </a:xfrm>
        </p:spPr>
        <p:txBody>
          <a:bodyPr vert="horz" lIns="91440" tIns="45720" rIns="91440" bIns="45720" rtlCol="0" anchor="t">
            <a:normAutofit/>
          </a:bodyPr>
          <a:lstStyle/>
          <a:p>
            <a:pPr marL="457200" lvl="1" indent="0">
              <a:buNone/>
            </a:pPr>
            <a:r>
              <a:rPr lang="en-US" sz="2800" dirty="0">
                <a:solidFill>
                  <a:schemeClr val="tx2"/>
                </a:solidFill>
                <a:latin typeface="Arial"/>
                <a:ea typeface="Times New Roman" panose="02020603050405020304" pitchFamily="18" charset="0"/>
                <a:cs typeface="Arial"/>
              </a:rPr>
              <a:t>(HMIS Lead Team)</a:t>
            </a:r>
            <a:endParaRPr lang="en-US" sz="2800" dirty="0">
              <a:solidFill>
                <a:schemeClr val="tx2"/>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26898416"/>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1272A2"/>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42287</TotalTime>
  <Words>2279</Words>
  <Application>Microsoft Macintosh PowerPoint</Application>
  <PresentationFormat>Widescreen</PresentationFormat>
  <Paragraphs>162</Paragraphs>
  <Slides>17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MS Mincho</vt:lpstr>
      <vt:lpstr>Arial</vt:lpstr>
      <vt:lpstr>Calibri</vt:lpstr>
      <vt:lpstr>Calibri Light</vt:lpstr>
      <vt:lpstr>Times New Roman</vt:lpstr>
      <vt:lpstr>Office Theme</vt:lpstr>
      <vt:lpstr> HMIS Committee</vt:lpstr>
      <vt:lpstr>Goals for Today</vt:lpstr>
      <vt:lpstr>Agenda </vt:lpstr>
      <vt:lpstr>Ground Rules</vt:lpstr>
      <vt:lpstr>Approval of Minutes</vt:lpstr>
      <vt:lpstr>Public Comment</vt:lpstr>
      <vt:lpstr>Announcements</vt:lpstr>
      <vt:lpstr>Icebreaker</vt:lpstr>
      <vt:lpstr>HMIS Policies and Procedures Update</vt:lpstr>
      <vt:lpstr>Electronic Customer Portal Access</vt:lpstr>
      <vt:lpstr>HMIS Data Quality Workgroup Update</vt:lpstr>
      <vt:lpstr>HMIS Data Quality Workgroup</vt:lpstr>
      <vt:lpstr>HMIS 2026 Committee Pilot Discussion</vt:lpstr>
      <vt:lpstr>Why are We Talking about This?</vt:lpstr>
      <vt:lpstr>The HMIS SIC Connection</vt:lpstr>
      <vt:lpstr>What do Our Committees Currently do?</vt:lpstr>
      <vt:lpstr>What would a merge look like?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Board</dc:title>
  <dc:creator>Kim Natarajan</dc:creator>
  <cp:lastModifiedBy>Maya Reddy</cp:lastModifiedBy>
  <cp:revision>564</cp:revision>
  <cp:lastPrinted>2023-06-15T17:12:22Z</cp:lastPrinted>
  <dcterms:created xsi:type="dcterms:W3CDTF">2023-04-07T21:11:30Z</dcterms:created>
  <dcterms:modified xsi:type="dcterms:W3CDTF">2026-04-09T16:54:31Z</dcterms:modified>
</cp:coreProperties>
</file>